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55" r:id="rId1"/>
    <p:sldMasterId id="2147484264" r:id="rId2"/>
    <p:sldMasterId id="2147484557" r:id="rId3"/>
    <p:sldMasterId id="2147484593" r:id="rId4"/>
    <p:sldMasterId id="2147484648" r:id="rId5"/>
    <p:sldMasterId id="2147484690" r:id="rId6"/>
    <p:sldMasterId id="2147484698" r:id="rId7"/>
  </p:sldMasterIdLst>
  <p:notesMasterIdLst>
    <p:notesMasterId r:id="rId47"/>
  </p:notesMasterIdLst>
  <p:handoutMasterIdLst>
    <p:handoutMasterId r:id="rId48"/>
  </p:handoutMasterIdLst>
  <p:sldIdLst>
    <p:sldId id="284" r:id="rId8"/>
    <p:sldId id="3702" r:id="rId9"/>
    <p:sldId id="3791" r:id="rId10"/>
    <p:sldId id="293" r:id="rId11"/>
    <p:sldId id="3771" r:id="rId12"/>
    <p:sldId id="3779" r:id="rId13"/>
    <p:sldId id="3780" r:id="rId14"/>
    <p:sldId id="639" r:id="rId15"/>
    <p:sldId id="3789" r:id="rId16"/>
    <p:sldId id="2149" r:id="rId17"/>
    <p:sldId id="541" r:id="rId18"/>
    <p:sldId id="542" r:id="rId19"/>
    <p:sldId id="355" r:id="rId20"/>
    <p:sldId id="298" r:id="rId21"/>
    <p:sldId id="3792" r:id="rId22"/>
    <p:sldId id="296" r:id="rId23"/>
    <p:sldId id="297" r:id="rId24"/>
    <p:sldId id="299" r:id="rId25"/>
    <p:sldId id="3796" r:id="rId26"/>
    <p:sldId id="553" r:id="rId27"/>
    <p:sldId id="261" r:id="rId28"/>
    <p:sldId id="3798" r:id="rId29"/>
    <p:sldId id="3793" r:id="rId30"/>
    <p:sldId id="335" r:id="rId31"/>
    <p:sldId id="2139" r:id="rId32"/>
    <p:sldId id="3799" r:id="rId33"/>
    <p:sldId id="3794" r:id="rId34"/>
    <p:sldId id="3801" r:id="rId35"/>
    <p:sldId id="305" r:id="rId36"/>
    <p:sldId id="308" r:id="rId37"/>
    <p:sldId id="3777" r:id="rId38"/>
    <p:sldId id="555" r:id="rId39"/>
    <p:sldId id="3800" r:id="rId40"/>
    <p:sldId id="3795" r:id="rId41"/>
    <p:sldId id="3782" r:id="rId42"/>
    <p:sldId id="3802" r:id="rId43"/>
    <p:sldId id="3785" r:id="rId44"/>
    <p:sldId id="3797" r:id="rId45"/>
    <p:sldId id="3787" r:id="rId46"/>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1pPr>
    <a:lvl2pPr marL="4572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2pPr>
    <a:lvl3pPr marL="9144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3pPr>
    <a:lvl4pPr marL="13716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4pPr>
    <a:lvl5pPr marL="1828800" algn="l" rtl="0" eaLnBrk="0" fontAlgn="base" hangingPunct="0">
      <a:spcBef>
        <a:spcPct val="50000"/>
      </a:spcBef>
      <a:spcAft>
        <a:spcPct val="0"/>
      </a:spcAft>
      <a:buFont typeface="Monotype Sorts" charset="0"/>
      <a:buChar char="4"/>
      <a:defRPr kumimoji="1" sz="2800" kern="1200">
        <a:solidFill>
          <a:schemeClr val="bg1"/>
        </a:solidFill>
        <a:latin typeface="Times New Roman" charset="0"/>
        <a:ea typeface="ＭＳ Ｐゴシック" charset="0"/>
        <a:cs typeface="ＭＳ Ｐゴシック" charset="0"/>
      </a:defRPr>
    </a:lvl5pPr>
    <a:lvl6pPr marL="2286000" algn="l" defTabSz="457200" rtl="0" eaLnBrk="1" latinLnBrk="0" hangingPunct="1">
      <a:defRPr kumimoji="1" sz="2800" kern="1200">
        <a:solidFill>
          <a:schemeClr val="bg1"/>
        </a:solidFill>
        <a:latin typeface="Times New Roman" charset="0"/>
        <a:ea typeface="ＭＳ Ｐゴシック" charset="0"/>
        <a:cs typeface="ＭＳ Ｐゴシック" charset="0"/>
      </a:defRPr>
    </a:lvl6pPr>
    <a:lvl7pPr marL="2743200" algn="l" defTabSz="457200" rtl="0" eaLnBrk="1" latinLnBrk="0" hangingPunct="1">
      <a:defRPr kumimoji="1" sz="2800" kern="1200">
        <a:solidFill>
          <a:schemeClr val="bg1"/>
        </a:solidFill>
        <a:latin typeface="Times New Roman" charset="0"/>
        <a:ea typeface="ＭＳ Ｐゴシック" charset="0"/>
        <a:cs typeface="ＭＳ Ｐゴシック" charset="0"/>
      </a:defRPr>
    </a:lvl7pPr>
    <a:lvl8pPr marL="3200400" algn="l" defTabSz="457200" rtl="0" eaLnBrk="1" latinLnBrk="0" hangingPunct="1">
      <a:defRPr kumimoji="1" sz="2800" kern="1200">
        <a:solidFill>
          <a:schemeClr val="bg1"/>
        </a:solidFill>
        <a:latin typeface="Times New Roman" charset="0"/>
        <a:ea typeface="ＭＳ Ｐゴシック" charset="0"/>
        <a:cs typeface="ＭＳ Ｐゴシック" charset="0"/>
      </a:defRPr>
    </a:lvl8pPr>
    <a:lvl9pPr marL="3657600" algn="l" defTabSz="457200" rtl="0" eaLnBrk="1" latinLnBrk="0" hangingPunct="1">
      <a:defRPr kumimoji="1" sz="2800" kern="1200">
        <a:solidFill>
          <a:schemeClr val="bg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0">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2E67"/>
    <a:srgbClr val="000066"/>
    <a:srgbClr val="003DB6"/>
    <a:srgbClr val="51DC00"/>
    <a:srgbClr val="00AE00"/>
    <a:srgbClr val="BCFFB4"/>
    <a:srgbClr val="316501"/>
    <a:srgbClr val="500093"/>
    <a:srgbClr val="BC3700"/>
    <a:srgbClr val="D20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6"/>
    <p:restoredTop sz="94643" autoAdjust="0"/>
  </p:normalViewPr>
  <p:slideViewPr>
    <p:cSldViewPr>
      <p:cViewPr varScale="1">
        <p:scale>
          <a:sx n="107" d="100"/>
          <a:sy n="107" d="100"/>
        </p:scale>
        <p:origin x="1832" y="176"/>
      </p:cViewPr>
      <p:guideLst>
        <p:guide orient="horz" pos="24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8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Sheet2!$B$2</c:f>
              <c:strCache>
                <c:ptCount val="1"/>
                <c:pt idx="0">
                  <c:v>Randomized (13,234)</c:v>
                </c:pt>
              </c:strCache>
            </c:strRef>
          </c:tx>
          <c:spPr>
            <a:solidFill>
              <a:srgbClr val="00206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Other</c:v>
                </c:pt>
                <c:pt idx="1">
                  <c:v>Telephone</c:v>
                </c:pt>
                <c:pt idx="2">
                  <c:v>In-Clinic/Tablet</c:v>
                </c:pt>
                <c:pt idx="3">
                  <c:v>Letter</c:v>
                </c:pt>
                <c:pt idx="4">
                  <c:v>eCommunication</c:v>
                </c:pt>
              </c:strCache>
            </c:strRef>
          </c:cat>
          <c:val>
            <c:numRef>
              <c:f>Sheet2!$B$3:$B$7</c:f>
              <c:numCache>
                <c:formatCode>#,##0</c:formatCode>
                <c:ptCount val="5"/>
                <c:pt idx="0">
                  <c:v>75</c:v>
                </c:pt>
                <c:pt idx="1">
                  <c:v>1540</c:v>
                </c:pt>
                <c:pt idx="2">
                  <c:v>3781</c:v>
                </c:pt>
                <c:pt idx="3">
                  <c:v>3027</c:v>
                </c:pt>
                <c:pt idx="4">
                  <c:v>4801</c:v>
                </c:pt>
              </c:numCache>
            </c:numRef>
          </c:val>
          <c:extLst>
            <c:ext xmlns:c16="http://schemas.microsoft.com/office/drawing/2014/chart" uri="{C3380CC4-5D6E-409C-BE32-E72D297353CC}">
              <c16:uniqueId val="{00000000-FF3F-4A49-9BC4-955A43481F48}"/>
            </c:ext>
          </c:extLst>
        </c:ser>
        <c:ser>
          <c:idx val="1"/>
          <c:order val="1"/>
          <c:tx>
            <c:strRef>
              <c:f>Sheet2!$C$2</c:f>
              <c:strCache>
                <c:ptCount val="1"/>
                <c:pt idx="0">
                  <c:v>Golden Ticket Entered (27,512)</c:v>
                </c:pt>
              </c:strCache>
            </c:strRef>
          </c:tx>
          <c:spPr>
            <a:solidFill>
              <a:srgbClr val="C00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Sheet2!$A$3:$A$7</c:f>
              <c:strCache>
                <c:ptCount val="5"/>
                <c:pt idx="0">
                  <c:v>Other</c:v>
                </c:pt>
                <c:pt idx="1">
                  <c:v>Telephone</c:v>
                </c:pt>
                <c:pt idx="2">
                  <c:v>In-Clinic/Tablet</c:v>
                </c:pt>
                <c:pt idx="3">
                  <c:v>Letter</c:v>
                </c:pt>
                <c:pt idx="4">
                  <c:v>eCommunication</c:v>
                </c:pt>
              </c:strCache>
            </c:strRef>
          </c:cat>
          <c:val>
            <c:numRef>
              <c:f>Sheet2!$C$3:$C$7</c:f>
              <c:numCache>
                <c:formatCode>#,##0</c:formatCode>
                <c:ptCount val="5"/>
                <c:pt idx="0">
                  <c:v>731</c:v>
                </c:pt>
                <c:pt idx="1">
                  <c:v>2939</c:v>
                </c:pt>
                <c:pt idx="2">
                  <c:v>4727</c:v>
                </c:pt>
                <c:pt idx="3">
                  <c:v>7255</c:v>
                </c:pt>
                <c:pt idx="4">
                  <c:v>11860</c:v>
                </c:pt>
              </c:numCache>
            </c:numRef>
          </c:val>
          <c:extLst>
            <c:ext xmlns:c16="http://schemas.microsoft.com/office/drawing/2014/chart" uri="{C3380CC4-5D6E-409C-BE32-E72D297353CC}">
              <c16:uniqueId val="{00000001-FF3F-4A49-9BC4-955A43481F48}"/>
            </c:ext>
          </c:extLst>
        </c:ser>
        <c:dLbls>
          <c:showLegendKey val="0"/>
          <c:showVal val="0"/>
          <c:showCatName val="0"/>
          <c:showSerName val="0"/>
          <c:showPercent val="0"/>
          <c:showBubbleSize val="0"/>
        </c:dLbls>
        <c:gapWidth val="150"/>
        <c:shape val="box"/>
        <c:axId val="506123672"/>
        <c:axId val="506124456"/>
        <c:axId val="0"/>
      </c:bar3DChart>
      <c:catAx>
        <c:axId val="506123672"/>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crossAx val="506124456"/>
        <c:crosses val="autoZero"/>
        <c:auto val="1"/>
        <c:lblAlgn val="ctr"/>
        <c:lblOffset val="100"/>
        <c:noMultiLvlLbl val="0"/>
      </c:catAx>
      <c:valAx>
        <c:axId val="506124456"/>
        <c:scaling>
          <c:orientation val="minMax"/>
          <c:max val="13000"/>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0000"/>
                </a:solidFill>
                <a:latin typeface="+mn-lt"/>
                <a:ea typeface="+mn-ea"/>
                <a:cs typeface="+mn-cs"/>
              </a:defRPr>
            </a:pPr>
            <a:endParaRPr lang="en-US"/>
          </a:p>
        </c:txPr>
        <c:crossAx val="506123672"/>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0.63288</cdr:x>
      <cdr:y>0.44291</cdr:y>
    </cdr:from>
    <cdr:to>
      <cdr:x>0.92788</cdr:x>
      <cdr:y>0.72085</cdr:y>
    </cdr:to>
    <cdr:sp macro="" textlink="">
      <cdr:nvSpPr>
        <cdr:cNvPr id="2" name="TextBox 1"/>
        <cdr:cNvSpPr txBox="1"/>
      </cdr:nvSpPr>
      <cdr:spPr>
        <a:xfrm xmlns:a="http://schemas.openxmlformats.org/drawingml/2006/main">
          <a:off x="5704423" y="2211407"/>
          <a:ext cx="2658944" cy="1387731"/>
        </a:xfrm>
        <a:prstGeom xmlns:a="http://schemas.openxmlformats.org/drawingml/2006/main" prst="rect">
          <a:avLst/>
        </a:prstGeom>
        <a:solidFill xmlns:a="http://schemas.openxmlformats.org/drawingml/2006/main">
          <a:srgbClr val="002060"/>
        </a:solidFill>
        <a:ln xmlns:a="http://schemas.openxmlformats.org/drawingml/2006/main" w="28575" cmpd="tri">
          <a:solidFill>
            <a:srgbClr val="C000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1"/>
              </a:solidFill>
            </a:rPr>
            <a:t>Percent of Randomized:</a:t>
          </a:r>
        </a:p>
        <a:p xmlns:a="http://schemas.openxmlformats.org/drawingml/2006/main">
          <a:r>
            <a:rPr lang="en-US" sz="1400" dirty="0">
              <a:solidFill>
                <a:schemeClr val="bg1"/>
              </a:solidFill>
            </a:rPr>
            <a:t>e-Communication	36.3%</a:t>
          </a:r>
        </a:p>
        <a:p xmlns:a="http://schemas.openxmlformats.org/drawingml/2006/main">
          <a:r>
            <a:rPr lang="en-US" sz="1400" dirty="0">
              <a:solidFill>
                <a:schemeClr val="bg1"/>
              </a:solidFill>
            </a:rPr>
            <a:t>Letter		22.9%</a:t>
          </a:r>
        </a:p>
        <a:p xmlns:a="http://schemas.openxmlformats.org/drawingml/2006/main">
          <a:r>
            <a:rPr lang="en-US" sz="1400" dirty="0">
              <a:solidFill>
                <a:schemeClr val="bg1"/>
              </a:solidFill>
            </a:rPr>
            <a:t>In Clinic/Tablet	28.6%</a:t>
          </a:r>
        </a:p>
        <a:p xmlns:a="http://schemas.openxmlformats.org/drawingml/2006/main">
          <a:r>
            <a:rPr lang="en-US" sz="1400" dirty="0">
              <a:solidFill>
                <a:schemeClr val="bg1"/>
              </a:solidFill>
            </a:rPr>
            <a:t>Telephone		11.6%</a:t>
          </a:r>
          <a:br>
            <a:rPr lang="en-US" sz="1400" dirty="0">
              <a:solidFill>
                <a:schemeClr val="bg1"/>
              </a:solidFill>
            </a:rPr>
          </a:br>
          <a:r>
            <a:rPr lang="en-US" sz="1400" dirty="0">
              <a:solidFill>
                <a:schemeClr val="bg1"/>
              </a:solidFill>
            </a:rPr>
            <a:t>Other		  0.6%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881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7628" cy="46482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50800">
                <a:solidFill>
                  <a:srgbClr val="3365FB"/>
                </a:solidFill>
                <a:miter lim="800000"/>
                <a:headEnd/>
                <a:tailEnd/>
              </a14:hiddenLine>
            </a:ext>
          </a:extLst>
        </p:spPr>
        <p:txBody>
          <a:bodyPr vert="horz" wrap="square" lIns="93172" tIns="46586" rIns="93172" bIns="46586" numCol="1" anchor="t" anchorCtr="0" compatLnSpc="1">
            <a:prstTxWarp prst="textNoShape">
              <a:avLst/>
            </a:prstTxWarp>
          </a:bodyPr>
          <a:lstStyle>
            <a:lvl1pPr defTabSz="932415">
              <a:spcBef>
                <a:spcPct val="0"/>
              </a:spcBef>
              <a:buFontTx/>
              <a:buNone/>
              <a:defRPr kumimoji="0" sz="1200" b="1">
                <a:solidFill>
                  <a:schemeClr val="tx1"/>
                </a:solidFill>
                <a:effectLst>
                  <a:outerShdw blurRad="38100" dist="38100" dir="2700000" algn="tl">
                    <a:srgbClr val="DDDDDD"/>
                  </a:outerShdw>
                </a:effectLst>
                <a:latin typeface="Arial" charset="0"/>
                <a:ea typeface="ＭＳ Ｐゴシック" charset="0"/>
                <a:cs typeface="+mn-cs"/>
              </a:defRPr>
            </a:lvl1pPr>
          </a:lstStyle>
          <a:p>
            <a:pPr>
              <a:defRPr/>
            </a:pPr>
            <a:endParaRPr lang="en-US" dirty="0"/>
          </a:p>
        </p:txBody>
      </p:sp>
      <p:sp>
        <p:nvSpPr>
          <p:cNvPr id="44035" name="Rectangle 3"/>
          <p:cNvSpPr>
            <a:spLocks noGrp="1" noChangeArrowheads="1"/>
          </p:cNvSpPr>
          <p:nvPr>
            <p:ph type="dt" idx="1"/>
          </p:nvPr>
        </p:nvSpPr>
        <p:spPr bwMode="auto">
          <a:xfrm>
            <a:off x="3972773" y="0"/>
            <a:ext cx="3037628" cy="46482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50800">
                <a:solidFill>
                  <a:srgbClr val="3365FB"/>
                </a:solidFill>
                <a:miter lim="800000"/>
                <a:headEnd/>
                <a:tailEnd/>
              </a14:hiddenLine>
            </a:ext>
          </a:extLst>
        </p:spPr>
        <p:txBody>
          <a:bodyPr vert="horz" wrap="square" lIns="93172" tIns="46586" rIns="93172" bIns="46586" numCol="1" anchor="t" anchorCtr="0" compatLnSpc="1">
            <a:prstTxWarp prst="textNoShape">
              <a:avLst/>
            </a:prstTxWarp>
          </a:bodyPr>
          <a:lstStyle>
            <a:lvl1pPr algn="r" defTabSz="932415">
              <a:spcBef>
                <a:spcPct val="0"/>
              </a:spcBef>
              <a:buFontTx/>
              <a:buNone/>
              <a:defRPr kumimoji="0" sz="1200" b="1">
                <a:solidFill>
                  <a:schemeClr val="tx1"/>
                </a:solidFill>
                <a:effectLst>
                  <a:outerShdw blurRad="38100" dist="38100" dir="2700000" algn="tl">
                    <a:srgbClr val="DDDDDD"/>
                  </a:outerShdw>
                </a:effectLst>
                <a:latin typeface="Arial" charset="0"/>
                <a:ea typeface="ＭＳ Ｐゴシック" charset="0"/>
                <a:cs typeface="+mn-cs"/>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Lst>
        </p:spPr>
      </p:sp>
      <p:sp>
        <p:nvSpPr>
          <p:cNvPr id="44037" name="Rectangle 5"/>
          <p:cNvSpPr>
            <a:spLocks noGrp="1" noChangeArrowheads="1"/>
          </p:cNvSpPr>
          <p:nvPr>
            <p:ph type="body" sz="quarter" idx="3"/>
          </p:nvPr>
        </p:nvSpPr>
        <p:spPr bwMode="auto">
          <a:xfrm>
            <a:off x="935144" y="4415790"/>
            <a:ext cx="5140112" cy="418338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50800">
                <a:solidFill>
                  <a:srgbClr val="3365FB"/>
                </a:solidFill>
                <a:miter lim="800000"/>
                <a:headEnd/>
                <a:tailEnd/>
              </a14:hiddenLine>
            </a:ext>
          </a:ex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831580"/>
            <a:ext cx="3037628" cy="46482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50800">
                <a:solidFill>
                  <a:srgbClr val="3365FB"/>
                </a:solidFill>
                <a:miter lim="800000"/>
                <a:headEnd/>
                <a:tailEnd/>
              </a14:hiddenLine>
            </a:ext>
          </a:extLst>
        </p:spPr>
        <p:txBody>
          <a:bodyPr vert="horz" wrap="square" lIns="93172" tIns="46586" rIns="93172" bIns="46586" numCol="1" anchor="b" anchorCtr="0" compatLnSpc="1">
            <a:prstTxWarp prst="textNoShape">
              <a:avLst/>
            </a:prstTxWarp>
          </a:bodyPr>
          <a:lstStyle>
            <a:lvl1pPr defTabSz="932415">
              <a:spcBef>
                <a:spcPct val="0"/>
              </a:spcBef>
              <a:buFontTx/>
              <a:buNone/>
              <a:defRPr kumimoji="0" sz="1200" b="1">
                <a:solidFill>
                  <a:schemeClr val="tx1"/>
                </a:solidFill>
                <a:effectLst>
                  <a:outerShdw blurRad="38100" dist="38100" dir="2700000" algn="tl">
                    <a:srgbClr val="DDDDDD"/>
                  </a:outerShdw>
                </a:effectLst>
                <a:latin typeface="Arial" charset="0"/>
                <a:ea typeface="ＭＳ Ｐゴシック" charset="0"/>
                <a:cs typeface="+mn-cs"/>
              </a:defRPr>
            </a:lvl1pPr>
          </a:lstStyle>
          <a:p>
            <a:pPr>
              <a:defRPr/>
            </a:pPr>
            <a:endParaRPr lang="en-US" dirty="0"/>
          </a:p>
        </p:txBody>
      </p:sp>
      <p:sp>
        <p:nvSpPr>
          <p:cNvPr id="44039" name="Rectangle 7"/>
          <p:cNvSpPr>
            <a:spLocks noGrp="1" noChangeArrowheads="1"/>
          </p:cNvSpPr>
          <p:nvPr>
            <p:ph type="sldNum" sz="quarter" idx="5"/>
          </p:nvPr>
        </p:nvSpPr>
        <p:spPr bwMode="auto">
          <a:xfrm>
            <a:off x="3972773" y="8831580"/>
            <a:ext cx="3037628" cy="46482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rgbClr val="FE9C09"/>
                </a:solidFill>
              </a14:hiddenFill>
            </a:ext>
            <a:ext uri="{91240B29-F687-4f45-9708-019B960494DF}">
              <a14:hiddenLine xmlns="" xmlns:a14="http://schemas.microsoft.com/office/drawing/2010/main" w="50800">
                <a:solidFill>
                  <a:srgbClr val="3365FB"/>
                </a:solidFill>
                <a:miter lim="800000"/>
                <a:headEnd/>
                <a:tailEnd/>
              </a14:hiddenLine>
            </a:ext>
          </a:extLst>
        </p:spPr>
        <p:txBody>
          <a:bodyPr vert="horz" wrap="square" lIns="93172" tIns="46586" rIns="93172" bIns="46586" numCol="1" anchor="b" anchorCtr="0" compatLnSpc="1">
            <a:prstTxWarp prst="textNoShape">
              <a:avLst/>
            </a:prstTxWarp>
          </a:bodyPr>
          <a:lstStyle>
            <a:lvl1pPr algn="r" defTabSz="932415">
              <a:spcBef>
                <a:spcPct val="0"/>
              </a:spcBef>
              <a:buFontTx/>
              <a:buNone/>
              <a:defRPr kumimoji="0" sz="1200" b="1">
                <a:solidFill>
                  <a:schemeClr val="tx1"/>
                </a:solidFill>
                <a:effectLst>
                  <a:outerShdw blurRad="38100" dist="38100" dir="2700000" algn="tl">
                    <a:srgbClr val="DDDDDD"/>
                  </a:outerShdw>
                </a:effectLst>
                <a:latin typeface="Arial" charset="0"/>
              </a:defRPr>
            </a:lvl1pPr>
          </a:lstStyle>
          <a:p>
            <a:pPr>
              <a:defRPr/>
            </a:pPr>
            <a:fld id="{FDFED067-8179-C840-A000-BD2C627F97D6}" type="slidenum">
              <a:rPr lang="en-US"/>
              <a:pPr>
                <a:defRPr/>
              </a:pPr>
              <a:t>‹#›</a:t>
            </a:fld>
            <a:endParaRPr lang="en-US" dirty="0"/>
          </a:p>
        </p:txBody>
      </p:sp>
    </p:spTree>
    <p:extLst>
      <p:ext uri="{BB962C8B-B14F-4D97-AF65-F5344CB8AC3E}">
        <p14:creationId xmlns:p14="http://schemas.microsoft.com/office/powerpoint/2010/main" val="96202467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Pladsholder til diasbillede 1"/>
          <p:cNvSpPr>
            <a:spLocks noGrp="1" noRot="1" noChangeAspect="1" noTextEdit="1"/>
          </p:cNvSpPr>
          <p:nvPr>
            <p:ph type="sldImg"/>
          </p:nvPr>
        </p:nvSpPr>
        <p:spPr bwMode="auto">
          <a:xfrm>
            <a:off x="1104900" y="698500"/>
            <a:ext cx="4660900" cy="3495675"/>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9698" name="Pladsholder til not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29699" name="Pladsholder til dias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29723" indent="-280663" eaLnBrk="0" hangingPunct="0">
              <a:defRPr sz="2400">
                <a:solidFill>
                  <a:schemeClr val="tx1"/>
                </a:solidFill>
                <a:latin typeface="Arial" charset="0"/>
                <a:ea typeface="ＭＳ Ｐゴシック" charset="0"/>
              </a:defRPr>
            </a:lvl2pPr>
            <a:lvl3pPr marL="1122651" indent="-224530" eaLnBrk="0" hangingPunct="0">
              <a:defRPr sz="2400">
                <a:solidFill>
                  <a:schemeClr val="tx1"/>
                </a:solidFill>
                <a:latin typeface="Arial" charset="0"/>
                <a:ea typeface="ＭＳ Ｐゴシック" charset="0"/>
              </a:defRPr>
            </a:lvl3pPr>
            <a:lvl4pPr marL="1571712" indent="-224530" eaLnBrk="0" hangingPunct="0">
              <a:defRPr sz="2400">
                <a:solidFill>
                  <a:schemeClr val="tx1"/>
                </a:solidFill>
                <a:latin typeface="Arial" charset="0"/>
                <a:ea typeface="ＭＳ Ｐゴシック" charset="0"/>
              </a:defRPr>
            </a:lvl4pPr>
            <a:lvl5pPr marL="2020772" indent="-224530" eaLnBrk="0" hangingPunct="0">
              <a:defRPr sz="2400">
                <a:solidFill>
                  <a:schemeClr val="tx1"/>
                </a:solidFill>
                <a:latin typeface="Arial" charset="0"/>
                <a:ea typeface="ＭＳ Ｐゴシック" charset="0"/>
              </a:defRPr>
            </a:lvl5pPr>
            <a:lvl6pPr marL="2469833" indent="-224530" defTabSz="474008" eaLnBrk="0" fontAlgn="base" hangingPunct="0">
              <a:spcBef>
                <a:spcPct val="0"/>
              </a:spcBef>
              <a:spcAft>
                <a:spcPct val="0"/>
              </a:spcAft>
              <a:defRPr sz="2400">
                <a:solidFill>
                  <a:schemeClr val="tx1"/>
                </a:solidFill>
                <a:latin typeface="Arial" charset="0"/>
                <a:ea typeface="ＭＳ Ｐゴシック" charset="0"/>
              </a:defRPr>
            </a:lvl6pPr>
            <a:lvl7pPr marL="2918892" indent="-224530" defTabSz="474008" eaLnBrk="0" fontAlgn="base" hangingPunct="0">
              <a:spcBef>
                <a:spcPct val="0"/>
              </a:spcBef>
              <a:spcAft>
                <a:spcPct val="0"/>
              </a:spcAft>
              <a:defRPr sz="2400">
                <a:solidFill>
                  <a:schemeClr val="tx1"/>
                </a:solidFill>
                <a:latin typeface="Arial" charset="0"/>
                <a:ea typeface="ＭＳ Ｐゴシック" charset="0"/>
              </a:defRPr>
            </a:lvl7pPr>
            <a:lvl8pPr marL="3367953" indent="-224530" defTabSz="474008" eaLnBrk="0" fontAlgn="base" hangingPunct="0">
              <a:spcBef>
                <a:spcPct val="0"/>
              </a:spcBef>
              <a:spcAft>
                <a:spcPct val="0"/>
              </a:spcAft>
              <a:defRPr sz="2400">
                <a:solidFill>
                  <a:schemeClr val="tx1"/>
                </a:solidFill>
                <a:latin typeface="Arial" charset="0"/>
                <a:ea typeface="ＭＳ Ｐゴシック" charset="0"/>
              </a:defRPr>
            </a:lvl8pPr>
            <a:lvl9pPr marL="3817013" indent="-224530" defTabSz="47400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ECB184-5BE7-8E43-B492-E107AF865F11}" type="slidenum">
              <a:rPr lang="da-DK" sz="1200"/>
              <a:pPr eaLnBrk="1" hangingPunct="1"/>
              <a:t>8</a:t>
            </a:fld>
            <a:endParaRPr lang="da-DK" sz="1200" dirty="0"/>
          </a:p>
        </p:txBody>
      </p:sp>
    </p:spTree>
    <p:extLst>
      <p:ext uri="{BB962C8B-B14F-4D97-AF65-F5344CB8AC3E}">
        <p14:creationId xmlns:p14="http://schemas.microsoft.com/office/powerpoint/2010/main" val="18719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AE8B7-AAD0-42E0-AF2D-8E86CF7FEF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30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03"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1650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13168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ea typeface="+mn-ea"/>
                <a:cs typeface="+mn-cs"/>
              </a:rPr>
              <a:t>We worked to communicate patient stories and pull that voice through into all the work we do to support communications.</a:t>
            </a:r>
            <a:r>
              <a:rPr lang="en-US" dirty="0">
                <a:effectLst/>
              </a:rPr>
              <a:t> </a:t>
            </a:r>
            <a:endParaRPr lang="en-US" dirty="0"/>
          </a:p>
        </p:txBody>
      </p:sp>
      <p:sp>
        <p:nvSpPr>
          <p:cNvPr id="4" name="Slide Number Placeholder 3"/>
          <p:cNvSpPr>
            <a:spLocks noGrp="1"/>
          </p:cNvSpPr>
          <p:nvPr>
            <p:ph type="sldNum" sz="quarter" idx="10"/>
          </p:nvPr>
        </p:nvSpPr>
        <p:spPr/>
        <p:txBody>
          <a:bodyPr/>
          <a:lstStyle/>
          <a:p>
            <a:pPr defTabSz="916503" eaLnBrk="1" fontAlgn="auto" hangingPunct="1">
              <a:spcBef>
                <a:spcPts val="0"/>
              </a:spcBef>
              <a:spcAft>
                <a:spcPts val="0"/>
              </a:spcAft>
              <a:defRPr/>
            </a:pPr>
            <a:fld id="{1E9E11E2-0CE5-47E6-BB4A-D82EEF769FA8}" type="slidenum">
              <a:rPr lang="en-US" b="0">
                <a:solidFill>
                  <a:prstClr val="black"/>
                </a:solidFill>
                <a:effectLst/>
                <a:latin typeface="Calibri"/>
                <a:ea typeface="+mn-ea"/>
                <a:cs typeface="+mn-cs"/>
              </a:rPr>
              <a:pPr defTabSz="916503" eaLnBrk="1" fontAlgn="auto" hangingPunct="1">
                <a:spcBef>
                  <a:spcPts val="0"/>
                </a:spcBef>
                <a:spcAft>
                  <a:spcPts val="0"/>
                </a:spcAft>
                <a:defRPr/>
              </a:pPr>
              <a:t>24</a:t>
            </a:fld>
            <a:endParaRPr lang="en-US" b="0" dirty="0">
              <a:solidFill>
                <a:prstClr val="black"/>
              </a:solidFill>
              <a:effectLst/>
              <a:latin typeface="Calibri"/>
              <a:ea typeface="+mn-ea"/>
              <a:cs typeface="+mn-cs"/>
            </a:endParaRPr>
          </a:p>
        </p:txBody>
      </p:sp>
    </p:spTree>
    <p:extLst>
      <p:ext uri="{BB962C8B-B14F-4D97-AF65-F5344CB8AC3E}">
        <p14:creationId xmlns:p14="http://schemas.microsoft.com/office/powerpoint/2010/main" val="238012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03"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1650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9037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03"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1650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99001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r>
              <a:rPr lang="en-US" dirty="0"/>
              <a:t>LHC:</a:t>
            </a:r>
            <a:r>
              <a:rPr lang="en-US" baseline="0" dirty="0"/>
              <a:t> Red text is not what we describe in the protocol (copied in below). We need to be consistent.</a:t>
            </a:r>
          </a:p>
          <a:p>
            <a:endParaRPr lang="en-US" baseline="0" dirty="0"/>
          </a:p>
          <a:p>
            <a:r>
              <a:rPr lang="en-US" dirty="0"/>
              <a:t>Endpoints will be ascertained by applying algorithms designed to ensure comprehensive surveillance for all potential endpoints.</a:t>
            </a:r>
          </a:p>
          <a:p>
            <a:r>
              <a:rPr lang="en-US" dirty="0"/>
              <a:t>•Routine queries will be applied to the PCORnet CDM to capture and classify endpoints using validated coding algorithms. Because the EHR and (by extension) the PCORnet CDM is the source of truth for the trial, </a:t>
            </a:r>
            <a:r>
              <a:rPr lang="en-US" dirty="0">
                <a:solidFill>
                  <a:srgbClr val="FF0000"/>
                </a:solidFill>
              </a:rPr>
              <a:t>no patient confirmation or other additional confirmation will be required.</a:t>
            </a:r>
          </a:p>
          <a:p>
            <a:r>
              <a:rPr lang="en-US" dirty="0"/>
              <a:t>•Hospitalizations for stroke, MI, or bleeding reported by patients will be evaluated in the following manner:</a:t>
            </a:r>
          </a:p>
          <a:p>
            <a:r>
              <a:rPr lang="en-US" dirty="0"/>
              <a:t>oQueries of the PCORnet CDM will be used to cross-check, confirm, and classify in-network hospitalizations (nonfatal MI, nonfatal stroke, or major bleeding) reported by patients.</a:t>
            </a:r>
          </a:p>
          <a:p>
            <a:r>
              <a:rPr lang="en-US" dirty="0"/>
              <a:t>oOut-of-network hospitalizations reported by patients and not captured in the CDM will be identified by patient self-report through the periodic electronic contacts planned throughout the study. </a:t>
            </a:r>
          </a:p>
        </p:txBody>
      </p:sp>
      <p:sp>
        <p:nvSpPr>
          <p:cNvPr id="4" name="Slide Number Placeholder 3"/>
          <p:cNvSpPr>
            <a:spLocks noGrp="1"/>
          </p:cNvSpPr>
          <p:nvPr>
            <p:ph type="sldNum" sz="quarter" idx="10"/>
          </p:nvPr>
        </p:nvSpPr>
        <p:spPr/>
        <p:txBody>
          <a:bodyPr/>
          <a:lstStyle/>
          <a:p>
            <a:fld id="{D648D466-8221-7841-8449-104F697AE527}" type="slidenum">
              <a:rPr lang="en-US" smtClean="0"/>
              <a:t>29</a:t>
            </a:fld>
            <a:endParaRPr lang="en-US" dirty="0"/>
          </a:p>
        </p:txBody>
      </p:sp>
    </p:spTree>
    <p:extLst>
      <p:ext uri="{BB962C8B-B14F-4D97-AF65-F5344CB8AC3E}">
        <p14:creationId xmlns:p14="http://schemas.microsoft.com/office/powerpoint/2010/main" val="85810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AE8B7-AAD0-42E0-AF2D-8E86CF7FEF88}"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36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03"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16503"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191937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6503"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916503"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1800682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PCORnet is made up of two kinds of individual partner networks—Clinical Data Research Networks (CDRNs) and Patient-Powered Research Networks (PPRNs):</a:t>
            </a:r>
          </a:p>
          <a:p>
            <a:endParaRPr lang="en-US" sz="120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Our 20 </a:t>
            </a:r>
            <a:r>
              <a:rPr lang="en-US" sz="1200" b="1" kern="1200" baseline="0" dirty="0">
                <a:solidFill>
                  <a:schemeClr val="tx1"/>
                </a:solidFill>
                <a:latin typeface="+mn-lt"/>
                <a:ea typeface="+mn-ea"/>
                <a:cs typeface="+mn-cs"/>
              </a:rPr>
              <a:t>PPRNs are operated and governed by patient groups and their partners</a:t>
            </a:r>
            <a:endParaRPr lang="en-US" sz="1200" b="0" kern="1200" baseline="0" dirty="0">
              <a:solidFill>
                <a:schemeClr val="tx1"/>
              </a:solidFill>
              <a:latin typeface="+mn-lt"/>
              <a:ea typeface="+mn-ea"/>
              <a:cs typeface="+mn-cs"/>
            </a:endParaRPr>
          </a:p>
          <a:p>
            <a:pPr marL="171450" indent="-171450">
              <a:buFont typeface="Arial"/>
              <a:buChar char="•"/>
            </a:pPr>
            <a:r>
              <a:rPr lang="en-US" sz="1200" b="0" kern="1200" baseline="0" dirty="0">
                <a:solidFill>
                  <a:schemeClr val="tx1"/>
                </a:solidFill>
                <a:latin typeface="+mn-lt"/>
                <a:ea typeface="+mn-ea"/>
                <a:cs typeface="+mn-cs"/>
              </a:rPr>
              <a:t>PPRNs are m</a:t>
            </a:r>
            <a:r>
              <a:rPr lang="en-US" sz="1200" kern="1200" dirty="0">
                <a:solidFill>
                  <a:schemeClr val="tx1"/>
                </a:solidFill>
                <a:latin typeface="+mn-lt"/>
                <a:ea typeface="+mn-ea"/>
                <a:cs typeface="+mn-cs"/>
              </a:rPr>
              <a:t>otivated to build an ideal network and play an active role in people-centered clinical research.</a:t>
            </a:r>
            <a:r>
              <a:rPr lang="en-US" sz="1200" kern="1200" baseline="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a:p>
            <a:r>
              <a:rPr lang="en-US" sz="1200" b="1" kern="1200" dirty="0">
                <a:solidFill>
                  <a:schemeClr val="tx1"/>
                </a:solidFill>
                <a:latin typeface="+mn-lt"/>
                <a:ea typeface="+mn-ea"/>
                <a:cs typeface="+mn-cs"/>
              </a:rPr>
              <a:t>CDRNs are networks that originate in healthcare systems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such as hospitals, health plans, or practice-based networks. </a:t>
            </a:r>
          </a:p>
          <a:p>
            <a:pPr marL="171450" indent="-171450">
              <a:buFont typeface="Arial"/>
              <a:buChar char="•"/>
            </a:pPr>
            <a:r>
              <a:rPr lang="en-US" sz="1200" kern="1200" baseline="0" dirty="0">
                <a:solidFill>
                  <a:schemeClr val="tx1"/>
                </a:solidFill>
                <a:latin typeface="+mn-lt"/>
                <a:ea typeface="+mn-ea"/>
                <a:cs typeface="+mn-cs"/>
              </a:rPr>
              <a:t>They securely collect health information during the routine course of care.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a:solidFill>
                  <a:schemeClr val="tx1"/>
                </a:solidFill>
                <a:latin typeface="+mn-lt"/>
                <a:ea typeface="+mn-ea"/>
                <a:cs typeface="+mn-cs"/>
              </a:rPr>
              <a:t>Right now, there are 13 CDRNs, which serve </a:t>
            </a:r>
            <a:r>
              <a:rPr lang="en-US" sz="1200" kern="1200" dirty="0">
                <a:solidFill>
                  <a:schemeClr val="tx1"/>
                </a:solidFill>
                <a:effectLst/>
                <a:latin typeface="+mn-lt"/>
                <a:ea typeface="+mn-ea"/>
                <a:cs typeface="+mn-cs"/>
              </a:rPr>
              <a:t>millions of Americans across more than 100 health systems.</a:t>
            </a:r>
          </a:p>
          <a:p>
            <a:pPr marL="171450" indent="-171450">
              <a:buFont typeface="Arial"/>
              <a:buChar char="•"/>
            </a:pPr>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600FF75-1023-0547-BF24-1B3A6805F7B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9211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a result of </a:t>
            </a:r>
            <a:r>
              <a:rPr lang="en-US" baseline="0" dirty="0"/>
              <a:t>partnerships and collaborations between researchers, patients, clinicians, health systems, and data sources. The information that is available in the Network on the approx. 110M patients comes from a variety of data sources. </a:t>
            </a:r>
            <a:endParaRPr lang="en-US" dirty="0"/>
          </a:p>
        </p:txBody>
      </p:sp>
      <p:sp>
        <p:nvSpPr>
          <p:cNvPr id="4" name="Slide Number Placeholder 3"/>
          <p:cNvSpPr>
            <a:spLocks noGrp="1"/>
          </p:cNvSpPr>
          <p:nvPr>
            <p:ph type="sldNum" sz="quarter" idx="10"/>
          </p:nvPr>
        </p:nvSpPr>
        <p:spPr/>
        <p:txBody>
          <a:bodyPr/>
          <a:lstStyle/>
          <a:p>
            <a:fld id="{B600FF75-1023-0547-BF24-1B3A6805F7B6}" type="slidenum">
              <a:rPr lang="en-US" smtClean="0"/>
              <a:pPr/>
              <a:t>12</a:t>
            </a:fld>
            <a:endParaRPr lang="en-US" dirty="0"/>
          </a:p>
        </p:txBody>
      </p:sp>
    </p:spTree>
    <p:extLst>
      <p:ext uri="{BB962C8B-B14F-4D97-AF65-F5344CB8AC3E}">
        <p14:creationId xmlns:p14="http://schemas.microsoft.com/office/powerpoint/2010/main" val="289777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eaLnBrk="1" fontAlgn="auto" hangingPunct="1">
              <a:spcBef>
                <a:spcPts val="0"/>
              </a:spcBef>
              <a:spcAft>
                <a:spcPts val="0"/>
              </a:spcAft>
              <a:defRPr/>
            </a:pPr>
            <a:fld id="{D648D466-8221-7841-8449-104F697AE527}" type="slidenum">
              <a:rPr lang="en-US" b="0">
                <a:solidFill>
                  <a:prstClr val="black"/>
                </a:solidFill>
                <a:effectLst/>
                <a:latin typeface="Calibri"/>
                <a:ea typeface="+mn-ea"/>
                <a:cs typeface="+mn-cs"/>
              </a:rPr>
              <a:pPr defTabSz="916503" eaLnBrk="1" fontAlgn="auto" hangingPunct="1">
                <a:spcBef>
                  <a:spcPts val="0"/>
                </a:spcBef>
                <a:spcAft>
                  <a:spcPts val="0"/>
                </a:spcAft>
                <a:defRPr/>
              </a:pPr>
              <a:t>13</a:t>
            </a:fld>
            <a:endParaRPr lang="en-US" b="0" dirty="0">
              <a:solidFill>
                <a:prstClr val="black"/>
              </a:solidFill>
              <a:effectLst/>
              <a:latin typeface="Calibri"/>
              <a:ea typeface="+mn-ea"/>
              <a:cs typeface="+mn-cs"/>
            </a:endParaRPr>
          </a:p>
        </p:txBody>
      </p:sp>
    </p:spTree>
    <p:extLst>
      <p:ext uri="{BB962C8B-B14F-4D97-AF65-F5344CB8AC3E}">
        <p14:creationId xmlns:p14="http://schemas.microsoft.com/office/powerpoint/2010/main" val="362254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C10CF-A433-A642-9FBB-6996EF1842D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159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8500"/>
            <a:ext cx="4662487"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eaLnBrk="1" fontAlgn="auto" hangingPunct="1">
              <a:spcBef>
                <a:spcPts val="0"/>
              </a:spcBef>
              <a:spcAft>
                <a:spcPts val="0"/>
              </a:spcAft>
              <a:defRPr/>
            </a:pPr>
            <a:fld id="{D648D466-8221-7841-8449-104F697AE527}" type="slidenum">
              <a:rPr lang="en-US" b="0">
                <a:solidFill>
                  <a:prstClr val="black"/>
                </a:solidFill>
                <a:effectLst/>
                <a:latin typeface="Calibri"/>
                <a:ea typeface="+mn-ea"/>
                <a:cs typeface="+mn-cs"/>
              </a:rPr>
              <a:pPr defTabSz="916503" eaLnBrk="1" fontAlgn="auto" hangingPunct="1">
                <a:spcBef>
                  <a:spcPts val="0"/>
                </a:spcBef>
                <a:spcAft>
                  <a:spcPts val="0"/>
                </a:spcAft>
                <a:defRPr/>
              </a:pPr>
              <a:t>16</a:t>
            </a:fld>
            <a:endParaRPr lang="en-US" b="0" dirty="0">
              <a:solidFill>
                <a:prstClr val="black"/>
              </a:solidFill>
              <a:effectLst/>
              <a:latin typeface="Calibri"/>
              <a:ea typeface="+mn-ea"/>
              <a:cs typeface="+mn-cs"/>
            </a:endParaRPr>
          </a:p>
        </p:txBody>
      </p:sp>
    </p:spTree>
    <p:extLst>
      <p:ext uri="{BB962C8B-B14F-4D97-AF65-F5344CB8AC3E}">
        <p14:creationId xmlns:p14="http://schemas.microsoft.com/office/powerpoint/2010/main" val="420518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8500"/>
            <a:ext cx="4660900" cy="3495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6503" eaLnBrk="1" fontAlgn="auto" hangingPunct="1">
              <a:spcBef>
                <a:spcPts val="0"/>
              </a:spcBef>
              <a:spcAft>
                <a:spcPts val="0"/>
              </a:spcAft>
              <a:defRPr/>
            </a:pPr>
            <a:fld id="{D35C10CF-A433-A642-9FBB-6996EF1842DC}" type="slidenum">
              <a:rPr lang="en-US" b="0">
                <a:solidFill>
                  <a:prstClr val="black"/>
                </a:solidFill>
                <a:effectLst/>
                <a:latin typeface="Calibri"/>
                <a:ea typeface="+mn-ea"/>
                <a:cs typeface="+mn-cs"/>
              </a:rPr>
              <a:pPr defTabSz="916503" eaLnBrk="1" fontAlgn="auto" hangingPunct="1">
                <a:spcBef>
                  <a:spcPts val="0"/>
                </a:spcBef>
                <a:spcAft>
                  <a:spcPts val="0"/>
                </a:spcAft>
                <a:defRPr/>
              </a:pPr>
              <a:t>17</a:t>
            </a:fld>
            <a:endParaRPr lang="en-US" b="0" dirty="0">
              <a:solidFill>
                <a:prstClr val="black"/>
              </a:solidFill>
              <a:effectLst/>
              <a:latin typeface="Calibri"/>
              <a:ea typeface="+mn-ea"/>
              <a:cs typeface="+mn-cs"/>
            </a:endParaRPr>
          </a:p>
        </p:txBody>
      </p:sp>
    </p:spTree>
    <p:extLst>
      <p:ext uri="{BB962C8B-B14F-4D97-AF65-F5344CB8AC3E}">
        <p14:creationId xmlns:p14="http://schemas.microsoft.com/office/powerpoint/2010/main" val="3787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7AAE8B7-AAD0-42E0-AF2D-8E86CF7FEF88}" type="slidenum">
              <a:rPr lang="en-US" smtClean="0"/>
              <a:t>19</a:t>
            </a:fld>
            <a:endParaRPr lang="en-US"/>
          </a:p>
        </p:txBody>
      </p:sp>
    </p:spTree>
    <p:extLst>
      <p:ext uri="{BB962C8B-B14F-4D97-AF65-F5344CB8AC3E}">
        <p14:creationId xmlns:p14="http://schemas.microsoft.com/office/powerpoint/2010/main" val="96348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endParaRPr lang="en-US" dirty="0"/>
          </a:p>
        </p:txBody>
      </p:sp>
      <p:sp>
        <p:nvSpPr>
          <p:cNvPr id="4" name="Slide Number Placeholder 3"/>
          <p:cNvSpPr>
            <a:spLocks noGrp="1"/>
          </p:cNvSpPr>
          <p:nvPr>
            <p:ph type="sldNum" sz="quarter" idx="10"/>
          </p:nvPr>
        </p:nvSpPr>
        <p:spPr/>
        <p:txBody>
          <a:bodyPr/>
          <a:lstStyle/>
          <a:p>
            <a:pPr defTabSz="881390">
              <a:defRPr/>
            </a:pPr>
            <a:fld id="{B7AAE8B7-AAD0-42E0-AF2D-8E86CF7FEF88}" type="slidenum">
              <a:rPr lang="en-US">
                <a:solidFill>
                  <a:prstClr val="black"/>
                </a:solidFill>
                <a:latin typeface="Calibri" panose="020F0502020204030204"/>
              </a:rPr>
              <a:pPr defTabSz="881390">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60876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1244" y="3319066"/>
            <a:ext cx="5972535" cy="906378"/>
          </a:xfrm>
        </p:spPr>
        <p:txBody>
          <a:bodyPr anchor="t" anchorCtr="0">
            <a:normAutofit/>
          </a:bodyPr>
          <a:lstStyle>
            <a:lvl1pPr marL="0" indent="0" algn="l">
              <a:buNone/>
              <a:defRPr sz="1650" b="0" i="1">
                <a:solidFill>
                  <a:schemeClr val="tx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Rectangle 10"/>
          <p:cNvSpPr/>
          <p:nvPr/>
        </p:nvSpPr>
        <p:spPr bwMode="auto">
          <a:xfrm>
            <a:off x="0" y="6756405"/>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pic>
        <p:nvPicPr>
          <p:cNvPr id="8" name="Picture 7" descr="adaptable_logo_final-bigonly.png"/>
          <p:cNvPicPr>
            <a:picLocks noChangeAspect="1"/>
          </p:cNvPicPr>
          <p:nvPr/>
        </p:nvPicPr>
        <p:blipFill rotWithShape="1">
          <a:blip r:embed="rId2">
            <a:extLst>
              <a:ext uri="{28A0092B-C50C-407E-A947-70E740481C1C}">
                <a14:useLocalDpi xmlns:a14="http://schemas.microsoft.com/office/drawing/2010/main" val="0"/>
              </a:ext>
            </a:extLst>
          </a:blip>
          <a:srcRect l="21279"/>
          <a:stretch/>
        </p:blipFill>
        <p:spPr>
          <a:xfrm>
            <a:off x="5800738" y="5130678"/>
            <a:ext cx="2986266" cy="1106438"/>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901" r="10808"/>
          <a:stretch/>
        </p:blipFill>
        <p:spPr>
          <a:xfrm>
            <a:off x="6477004" y="1691533"/>
            <a:ext cx="2666999" cy="2932137"/>
          </a:xfrm>
          <a:prstGeom prst="rect">
            <a:avLst/>
          </a:prstGeom>
          <a:noFill/>
        </p:spPr>
      </p:pic>
      <p:pic>
        <p:nvPicPr>
          <p:cNvPr id="10" name="Picture 9" descr="PCORnet logo-slides-oneline.png"/>
          <p:cNvPicPr>
            <a:picLocks noChangeAspect="1"/>
          </p:cNvPicPr>
          <p:nvPr/>
        </p:nvPicPr>
        <p:blipFill rotWithShape="1">
          <a:blip r:embed="rId4">
            <a:extLst>
              <a:ext uri="{28A0092B-C50C-407E-A947-70E740481C1C}">
                <a14:useLocalDpi xmlns:a14="http://schemas.microsoft.com/office/drawing/2010/main" val="0"/>
              </a:ext>
            </a:extLst>
          </a:blip>
          <a:srcRect r="45094"/>
          <a:stretch/>
        </p:blipFill>
        <p:spPr>
          <a:xfrm>
            <a:off x="387612" y="5691699"/>
            <a:ext cx="2844988" cy="603143"/>
          </a:xfrm>
          <a:prstGeom prst="rect">
            <a:avLst/>
          </a:prstGeom>
        </p:spPr>
      </p:pic>
      <p:cxnSp>
        <p:nvCxnSpPr>
          <p:cNvPr id="12" name="Straight Connector 11"/>
          <p:cNvCxnSpPr/>
          <p:nvPr/>
        </p:nvCxnSpPr>
        <p:spPr bwMode="auto">
          <a:xfrm>
            <a:off x="0" y="3185818"/>
            <a:ext cx="9144000" cy="0"/>
          </a:xfrm>
          <a:prstGeom prst="line">
            <a:avLst/>
          </a:prstGeom>
          <a:solidFill>
            <a:schemeClr val="accent1"/>
          </a:solidFill>
          <a:ln w="12700" cap="flat" cmpd="sng" algn="ctr">
            <a:solidFill>
              <a:schemeClr val="accent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13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EXT CONTENT MASTERS">
    <p:spTree>
      <p:nvGrpSpPr>
        <p:cNvPr id="1" name=""/>
        <p:cNvGrpSpPr/>
        <p:nvPr/>
      </p:nvGrpSpPr>
      <p:grpSpPr>
        <a:xfrm>
          <a:off x="0" y="0"/>
          <a:ext cx="0" cy="0"/>
          <a:chOff x="0" y="0"/>
          <a:chExt cx="0" cy="0"/>
        </a:xfrm>
      </p:grpSpPr>
      <p:sp>
        <p:nvSpPr>
          <p:cNvPr id="2" name="TextBox 1"/>
          <p:cNvSpPr txBox="1"/>
          <p:nvPr/>
        </p:nvSpPr>
        <p:spPr>
          <a:xfrm>
            <a:off x="990600" y="1388446"/>
            <a:ext cx="7162800" cy="2086725"/>
          </a:xfrm>
          <a:prstGeom prst="rect">
            <a:avLst/>
          </a:prstGeom>
          <a:noFill/>
        </p:spPr>
        <p:txBody>
          <a:bodyPr wrap="square" rtlCol="0">
            <a:spAutoFit/>
          </a:bodyPr>
          <a:lstStyle/>
          <a:p>
            <a:pPr algn="ctr">
              <a:lnSpc>
                <a:spcPct val="90000"/>
              </a:lnSpc>
            </a:pPr>
            <a:r>
              <a:rPr lang="en-US" sz="7200" b="1" dirty="0"/>
              <a:t>Text Content</a:t>
            </a:r>
            <a:r>
              <a:rPr lang="en-US" sz="7200" b="1" baseline="0" dirty="0"/>
              <a:t> </a:t>
            </a:r>
            <a:r>
              <a:rPr lang="en-US" sz="7200" b="1" dirty="0"/>
              <a:t>Masters</a:t>
            </a:r>
          </a:p>
        </p:txBody>
      </p:sp>
    </p:spTree>
    <p:extLst>
      <p:ext uri="{BB962C8B-B14F-4D97-AF65-F5344CB8AC3E}">
        <p14:creationId xmlns:p14="http://schemas.microsoft.com/office/powerpoint/2010/main" val="385477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7200" y="2692400"/>
            <a:ext cx="8229600" cy="3251200"/>
          </a:xfrm>
        </p:spPr>
        <p:txBody>
          <a:bodyPr/>
          <a:lstStyle/>
          <a:p>
            <a:r>
              <a:rPr lang="en-US" dirty="0"/>
              <a:t>Click icon to add picture</a:t>
            </a:r>
          </a:p>
        </p:txBody>
      </p:sp>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10667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603888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t>Title </a:t>
            </a:r>
            <a:br>
              <a:rPr lang="en-US" sz="9600" b="1" dirty="0"/>
            </a:br>
            <a:r>
              <a:rPr lang="en-US" sz="9600" b="1" dirty="0"/>
              <a:t>Only </a:t>
            </a:r>
            <a:r>
              <a:rPr lang="en-US" sz="9600" b="1" baseline="0" dirty="0"/>
              <a:t> </a:t>
            </a:r>
            <a:r>
              <a:rPr lang="en-US" sz="9600" b="1" dirty="0"/>
              <a:t>Masters</a:t>
            </a:r>
          </a:p>
        </p:txBody>
      </p:sp>
    </p:spTree>
    <p:extLst>
      <p:ext uri="{BB962C8B-B14F-4D97-AF65-F5344CB8AC3E}">
        <p14:creationId xmlns:p14="http://schemas.microsoft.com/office/powerpoint/2010/main" val="3817887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Tree>
    <p:extLst>
      <p:ext uri="{BB962C8B-B14F-4D97-AF65-F5344CB8AC3E}">
        <p14:creationId xmlns:p14="http://schemas.microsoft.com/office/powerpoint/2010/main" val="221305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
        <p:nvSpPr>
          <p:cNvPr id="3" name="Rectangle 2"/>
          <p:cNvSpPr/>
          <p:nvPr/>
        </p:nvSpPr>
        <p:spPr>
          <a:xfrm>
            <a:off x="1" y="6213475"/>
            <a:ext cx="9144000" cy="644525"/>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alphaModFix amt="10000"/>
            <a:extLst>
              <a:ext uri="{28A0092B-C50C-407E-A947-70E740481C1C}">
                <a14:useLocalDpi xmlns:a14="http://schemas.microsoft.com/office/drawing/2010/main" val="0"/>
              </a:ext>
            </a:extLst>
          </a:blip>
          <a:srcRect l="12065" t="83290" r="15106"/>
          <a:stretch/>
        </p:blipFill>
        <p:spPr>
          <a:xfrm>
            <a:off x="-11723" y="6213475"/>
            <a:ext cx="9155724" cy="6445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4057199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cxnSp>
        <p:nvCxnSpPr>
          <p:cNvPr id="3" name="Straight Connector 2"/>
          <p:cNvCxnSpPr/>
          <p:nvPr userDrawn="1"/>
        </p:nvCxnSpPr>
        <p:spPr>
          <a:xfrm>
            <a:off x="457200" y="1143000"/>
            <a:ext cx="86868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1450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High + Noth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45444"/>
            <a:ext cx="8229600" cy="821357"/>
          </a:xfrm>
        </p:spPr>
        <p:txBody>
          <a:bodyPr anchor="t" anchorCtr="0"/>
          <a:lstStyle/>
          <a:p>
            <a:r>
              <a:rPr lang="en-US"/>
              <a:t>Click to edit Master title style</a:t>
            </a:r>
          </a:p>
        </p:txBody>
      </p:sp>
    </p:spTree>
    <p:extLst>
      <p:ext uri="{BB962C8B-B14F-4D97-AF65-F5344CB8AC3E}">
        <p14:creationId xmlns:p14="http://schemas.microsoft.com/office/powerpoint/2010/main" val="100545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990600" y="1388442"/>
            <a:ext cx="7162800" cy="2751522"/>
          </a:xfrm>
          <a:prstGeom prst="rect">
            <a:avLst/>
          </a:prstGeom>
          <a:noFill/>
        </p:spPr>
        <p:txBody>
          <a:bodyPr wrap="square" rtlCol="0">
            <a:spAutoFit/>
          </a:bodyPr>
          <a:lstStyle/>
          <a:p>
            <a:pPr algn="ctr">
              <a:lnSpc>
                <a:spcPct val="90000"/>
              </a:lnSpc>
            </a:pPr>
            <a:r>
              <a:rPr lang="en-US" sz="9600" b="1" dirty="0"/>
              <a:t>Blank Masters</a:t>
            </a:r>
          </a:p>
        </p:txBody>
      </p:sp>
    </p:spTree>
    <p:extLst>
      <p:ext uri="{BB962C8B-B14F-4D97-AF65-F5344CB8AC3E}">
        <p14:creationId xmlns:p14="http://schemas.microsoft.com/office/powerpoint/2010/main" val="50299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5" name="Rectangle 4"/>
          <p:cNvSpPr/>
          <p:nvPr/>
        </p:nvSpPr>
        <p:spPr>
          <a:xfrm>
            <a:off x="1" y="6213475"/>
            <a:ext cx="9144000" cy="644525"/>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a:alphaModFix amt="10000"/>
            <a:extLst>
              <a:ext uri="{28A0092B-C50C-407E-A947-70E740481C1C}">
                <a14:useLocalDpi xmlns:a14="http://schemas.microsoft.com/office/drawing/2010/main" val="0"/>
              </a:ext>
            </a:extLst>
          </a:blip>
          <a:srcRect l="12065" t="83290" r="15106"/>
          <a:stretch/>
        </p:blipFill>
        <p:spPr>
          <a:xfrm>
            <a:off x="-11723" y="6213475"/>
            <a:ext cx="9155724" cy="6445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211120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925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990600" y="2053239"/>
            <a:ext cx="7162800" cy="2751522"/>
          </a:xfrm>
          <a:prstGeom prst="rect">
            <a:avLst/>
          </a:prstGeom>
          <a:noFill/>
        </p:spPr>
        <p:txBody>
          <a:bodyPr wrap="square" rtlCol="0">
            <a:spAutoFit/>
          </a:bodyPr>
          <a:lstStyle/>
          <a:p>
            <a:pPr algn="ctr">
              <a:lnSpc>
                <a:spcPct val="90000"/>
              </a:lnSpc>
            </a:pPr>
            <a:r>
              <a:rPr lang="en-US" sz="9600" b="1" dirty="0"/>
              <a:t>Section</a:t>
            </a:r>
            <a:r>
              <a:rPr lang="en-US" sz="9600" b="1" baseline="0" dirty="0"/>
              <a:t> Masters</a:t>
            </a:r>
            <a:endParaRPr lang="en-US" sz="9600" b="1" dirty="0"/>
          </a:p>
        </p:txBody>
      </p:sp>
    </p:spTree>
    <p:extLst>
      <p:ext uri="{BB962C8B-B14F-4D97-AF65-F5344CB8AC3E}">
        <p14:creationId xmlns:p14="http://schemas.microsoft.com/office/powerpoint/2010/main" val="2071835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228600" y="1447801"/>
            <a:ext cx="86868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7322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chemeClr val="tx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tx2">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tx2">
              <a:alpha val="90000"/>
            </a:schemeClr>
          </a:solidFill>
        </p:spPr>
        <p:txBody>
          <a:bodyPr wrap="square" lIns="0" tIns="0" rIns="0" bIns="0" rtlCol="0"/>
          <a:lstStyle/>
          <a:p>
            <a:endParaRPr dirty="0">
              <a:latin typeface="Aria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33400" y="3505200"/>
            <a:ext cx="8348722" cy="1828799"/>
          </a:xfrm>
          <a:solidFill>
            <a:schemeClr val="tx2">
              <a:alpha val="0"/>
            </a:schemeClr>
          </a:solidFill>
        </p:spPr>
        <p:txBody>
          <a:bodyPr lIns="457200" tIns="182880" rIns="640080" bIns="0"/>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Font typeface="Arial" charset="0"/>
              <a:buNone/>
              <a:defRPr>
                <a:solidFill>
                  <a:schemeClr val="bg1"/>
                </a:solidFill>
              </a:defRPr>
            </a:lvl4pPr>
            <a:lvl5pPr marL="1419225"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53368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EA3E31">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1">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1">
              <a:alpha val="90000"/>
            </a:schemeClr>
          </a:solidFill>
        </p:spPr>
        <p:txBody>
          <a:bodyPr wrap="square" lIns="0" tIns="0" rIns="0" bIns="0" rtlCol="0"/>
          <a:lstStyle/>
          <a:p>
            <a:endParaRPr dirty="0">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33400" y="3505200"/>
            <a:ext cx="8348722" cy="1828799"/>
          </a:xfrm>
          <a:solidFill>
            <a:schemeClr val="accent1">
              <a:alpha val="0"/>
            </a:schemeClr>
          </a:solidFill>
        </p:spPr>
        <p:txBody>
          <a:bodyPr vert="horz" lIns="457200" tIns="182880" rIns="640080" bIns="0" rtlCol="0">
            <a:noAutofit/>
          </a:bodyPr>
          <a:lstStyle>
            <a:lvl1pPr>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3864954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F1792C">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2">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2">
              <a:alpha val="90000"/>
            </a:schemeClr>
          </a:solidFill>
        </p:spPr>
        <p:txBody>
          <a:bodyPr wrap="square" lIns="0" tIns="0" rIns="0" bIns="0" rtlCol="0"/>
          <a:lstStyle/>
          <a:p>
            <a:endParaRPr dirty="0">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0" name="Text Placeholder 9"/>
          <p:cNvSpPr>
            <a:spLocks noGrp="1"/>
          </p:cNvSpPr>
          <p:nvPr>
            <p:ph type="body" sz="quarter" idx="11"/>
          </p:nvPr>
        </p:nvSpPr>
        <p:spPr>
          <a:xfrm>
            <a:off x="533400" y="3505200"/>
            <a:ext cx="8348723" cy="1828799"/>
          </a:xfrm>
        </p:spPr>
        <p:txBody>
          <a:bodyPr vert="horz" lIns="457200" tIns="182880" rIns="640080" bIns="0" rtlCol="0">
            <a:noAutofit/>
          </a:bodyPr>
          <a:lstStyle>
            <a:lvl1pPr>
              <a:defRPr lang="en-US" sz="2400">
                <a:solidFill>
                  <a:schemeClr val="accent2">
                    <a:alpha val="0"/>
                  </a:schemeClr>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925733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B1B951">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4">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4">
              <a:alpha val="90000"/>
            </a:schemeClr>
          </a:solidFill>
        </p:spPr>
        <p:txBody>
          <a:bodyPr wrap="square" lIns="0" tIns="0" rIns="0" bIns="0" rtlCol="0"/>
          <a:lstStyle/>
          <a:p>
            <a:endParaRPr dirty="0">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0" name="Text Placeholder 9"/>
          <p:cNvSpPr>
            <a:spLocks noGrp="1"/>
          </p:cNvSpPr>
          <p:nvPr>
            <p:ph type="body" sz="quarter" idx="10"/>
          </p:nvPr>
        </p:nvSpPr>
        <p:spPr>
          <a:xfrm>
            <a:off x="527724" y="3505200"/>
            <a:ext cx="8354399" cy="1828799"/>
          </a:xfrm>
          <a:solidFill>
            <a:schemeClr val="accent4">
              <a:alpha val="0"/>
            </a:schemeClr>
          </a:solidFill>
        </p:spPr>
        <p:txBody>
          <a:bodyPr vert="horz" lIns="457200" tIns="182880" rIns="640080" bIns="0" rtlCol="0">
            <a:noAutofit/>
          </a:bodyPr>
          <a:lstStyle>
            <a:lvl1pPr>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768607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 SkyBlue">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1899BE">
              <a:alpha val="8784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alphaModFix amt="90000"/>
            <a:extLst>
              <a:ext uri="{28A0092B-C50C-407E-A947-70E740481C1C}">
                <a14:useLocalDpi xmlns:a14="http://schemas.microsoft.com/office/drawing/2010/main" val="0"/>
              </a:ext>
            </a:extLst>
          </a:blip>
          <a:stretch>
            <a:fillRect/>
          </a:stretch>
        </p:blipFill>
        <p:spPr>
          <a:xfrm>
            <a:off x="-4389"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rgbClr val="1899BE">
              <a:alpha val="85000"/>
            </a:srgb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1899BE">
              <a:alpha val="90000"/>
            </a:srgbClr>
          </a:solidFill>
        </p:spPr>
        <p:txBody>
          <a:bodyPr wrap="square" lIns="0" tIns="0" rIns="0" bIns="0" rtlCol="0"/>
          <a:lstStyle/>
          <a:p>
            <a:endParaRPr dirty="0">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33400" y="3505200"/>
            <a:ext cx="8348722" cy="1828798"/>
          </a:xfrm>
          <a:solidFill>
            <a:schemeClr val="accent5">
              <a:alpha val="0"/>
            </a:schemeClr>
          </a:solidFill>
        </p:spPr>
        <p:txBody>
          <a:bodyPr vert="horz" lIns="457200" tIns="182880" rIns="640080" bIns="0" rtlCol="0">
            <a:noAutofit/>
          </a:bodyPr>
          <a:lstStyle>
            <a:lvl1pPr>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buNone/>
            </a:pPr>
            <a:r>
              <a:rPr lang="en-US"/>
              <a:t>Click to edit Master text styles</a:t>
            </a:r>
          </a:p>
        </p:txBody>
      </p:sp>
    </p:spTree>
    <p:extLst>
      <p:ext uri="{BB962C8B-B14F-4D97-AF65-F5344CB8AC3E}">
        <p14:creationId xmlns:p14="http://schemas.microsoft.com/office/powerpoint/2010/main" val="3833410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 Purple">
    <p:spTree>
      <p:nvGrpSpPr>
        <p:cNvPr id="1" name=""/>
        <p:cNvGrpSpPr/>
        <p:nvPr/>
      </p:nvGrpSpPr>
      <p:grpSpPr>
        <a:xfrm>
          <a:off x="0" y="0"/>
          <a:ext cx="0" cy="0"/>
          <a:chOff x="0" y="0"/>
          <a:chExt cx="0" cy="0"/>
        </a:xfrm>
      </p:grpSpPr>
      <p:sp>
        <p:nvSpPr>
          <p:cNvPr id="6" name="Rectangle 5"/>
          <p:cNvSpPr/>
          <p:nvPr/>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2" name="Title 1"/>
          <p:cNvSpPr>
            <a:spLocks noGrp="1"/>
          </p:cNvSpPr>
          <p:nvPr>
            <p:ph type="title" hasCustomPrompt="1"/>
          </p:nvPr>
        </p:nvSpPr>
        <p:spPr>
          <a:xfrm>
            <a:off x="533400" y="1109468"/>
            <a:ext cx="8353111" cy="4224531"/>
          </a:xfrm>
          <a:solidFill>
            <a:schemeClr val="accent6">
              <a:alpha val="85000"/>
            </a:schemeClr>
          </a:solidFill>
          <a:ln>
            <a:noFill/>
          </a:ln>
          <a:effectLst/>
        </p:spPr>
        <p:txBody>
          <a:bodyPr wrap="square" lIns="457200" tIns="457200" rIns="640080" bIns="1828800" rtlCol="0" anchor="b" anchorCtr="0"/>
          <a:lstStyle>
            <a:lvl1pPr>
              <a:defRPr lang="en-US" sz="4000" b="0">
                <a:solidFill>
                  <a:srgbClr val="FFFFFF"/>
                </a:solidFill>
                <a:latin typeface="Arial"/>
                <a:ea typeface="+mn-ea"/>
                <a:cs typeface="+mn-cs"/>
              </a:defRPr>
            </a:lvl1pPr>
          </a:lstStyle>
          <a:p>
            <a:pPr marL="0" lvl="0" defTabSz="321457"/>
            <a:r>
              <a:rPr lang="en-US"/>
              <a:t>Click to Edit Master Title Style</a:t>
            </a:r>
          </a:p>
        </p:txBody>
      </p:sp>
      <p:sp>
        <p:nvSpPr>
          <p:cNvPr id="5" name="object 47"/>
          <p:cNvSpPr/>
          <p:nvPr/>
        </p:nvSpPr>
        <p:spPr>
          <a:xfrm>
            <a:off x="8570031" y="5381948"/>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accent6">
              <a:alpha val="90000"/>
            </a:schemeClr>
          </a:solidFill>
        </p:spPr>
        <p:txBody>
          <a:bodyPr wrap="square" lIns="0" tIns="0" rIns="0" bIns="0" rtlCol="0"/>
          <a:lstStyle/>
          <a:p>
            <a:endParaRPr dirty="0">
              <a:latin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4" name="Text Placeholder 3"/>
          <p:cNvSpPr>
            <a:spLocks noGrp="1"/>
          </p:cNvSpPr>
          <p:nvPr>
            <p:ph type="body" sz="quarter" idx="10"/>
          </p:nvPr>
        </p:nvSpPr>
        <p:spPr>
          <a:xfrm>
            <a:off x="542852" y="3505200"/>
            <a:ext cx="8339271" cy="1828799"/>
          </a:xfrm>
          <a:solidFill>
            <a:schemeClr val="accent6">
              <a:alpha val="0"/>
            </a:schemeClr>
          </a:solidFill>
        </p:spPr>
        <p:txBody>
          <a:bodyPr vert="horz" lIns="457200" tIns="182880" rIns="640080" bIns="0" rtlCol="0">
            <a:noAutofit/>
          </a:bodyPr>
          <a:lstStyle>
            <a:lvl1pPr marL="225425" indent="-225425">
              <a:buNone/>
              <a:defRPr lang="en-US" sz="2400">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US">
                <a:solidFill>
                  <a:schemeClr val="bg1"/>
                </a:solidFill>
              </a:defRPr>
            </a:lvl5pPr>
          </a:lstStyle>
          <a:p>
            <a:pPr marL="0" lvl="0" indent="0"/>
            <a:r>
              <a:rPr lang="en-US"/>
              <a:t>Click to edit Master text styles</a:t>
            </a:r>
          </a:p>
        </p:txBody>
      </p:sp>
    </p:spTree>
    <p:extLst>
      <p:ext uri="{BB962C8B-B14F-4D97-AF65-F5344CB8AC3E}">
        <p14:creationId xmlns:p14="http://schemas.microsoft.com/office/powerpoint/2010/main" val="3960904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792041"/>
            <a:ext cx="8610600" cy="1262743"/>
          </a:xfrm>
          <a:prstGeom prst="rect">
            <a:avLst/>
          </a:prstGeom>
        </p:spPr>
      </p:pic>
    </p:spTree>
    <p:extLst>
      <p:ext uri="{BB962C8B-B14F-4D97-AF65-F5344CB8AC3E}">
        <p14:creationId xmlns:p14="http://schemas.microsoft.com/office/powerpoint/2010/main" val="2847144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7826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244" y="1242727"/>
            <a:ext cx="5972535" cy="1804737"/>
          </a:xfrm>
        </p:spPr>
        <p:txBody>
          <a:bodyPr/>
          <a:lstStyle>
            <a:lvl1pPr>
              <a:defRPr sz="2700">
                <a:solidFill>
                  <a:schemeClr val="tx2"/>
                </a:solidFill>
              </a:defRPr>
            </a:lvl1pPr>
          </a:lstStyle>
          <a:p>
            <a:r>
              <a:rPr lang="en-US"/>
              <a:t>Click to edit Master title style</a:t>
            </a:r>
          </a:p>
        </p:txBody>
      </p:sp>
      <p:sp>
        <p:nvSpPr>
          <p:cNvPr id="3" name="Subtitle 2"/>
          <p:cNvSpPr>
            <a:spLocks noGrp="1"/>
          </p:cNvSpPr>
          <p:nvPr>
            <p:ph type="subTitle" idx="1"/>
          </p:nvPr>
        </p:nvSpPr>
        <p:spPr>
          <a:xfrm>
            <a:off x="361244" y="3319066"/>
            <a:ext cx="5972535" cy="906378"/>
          </a:xfrm>
        </p:spPr>
        <p:txBody>
          <a:bodyPr anchor="t" anchorCtr="0">
            <a:normAutofit/>
          </a:bodyPr>
          <a:lstStyle>
            <a:lvl1pPr marL="0" indent="0" algn="l">
              <a:buNone/>
              <a:defRPr sz="1650" b="0" i="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bwMode="auto">
          <a:xfrm>
            <a:off x="0" y="6756401"/>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pic>
        <p:nvPicPr>
          <p:cNvPr id="8" name="Picture 7" descr="adaptable_logo_final-bigonly.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1279"/>
          <a:stretch/>
        </p:blipFill>
        <p:spPr>
          <a:xfrm>
            <a:off x="5800738" y="5130678"/>
            <a:ext cx="2986266" cy="1106438"/>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901" r="10808"/>
          <a:stretch/>
        </p:blipFill>
        <p:spPr>
          <a:xfrm>
            <a:off x="6477002" y="1691529"/>
            <a:ext cx="2666999" cy="2932137"/>
          </a:xfrm>
          <a:prstGeom prst="rect">
            <a:avLst/>
          </a:prstGeom>
          <a:noFill/>
        </p:spPr>
      </p:pic>
      <p:pic>
        <p:nvPicPr>
          <p:cNvPr id="10" name="Picture 9" descr="PCORnet logo-slides-oneline.png"/>
          <p:cNvPicPr>
            <a:picLocks noChangeAspect="1"/>
          </p:cNvPicPr>
          <p:nvPr userDrawn="1"/>
        </p:nvPicPr>
        <p:blipFill rotWithShape="1">
          <a:blip r:embed="rId4">
            <a:extLst>
              <a:ext uri="{28A0092B-C50C-407E-A947-70E740481C1C}">
                <a14:useLocalDpi xmlns:a14="http://schemas.microsoft.com/office/drawing/2010/main" val="0"/>
              </a:ext>
            </a:extLst>
          </a:blip>
          <a:srcRect r="45094"/>
          <a:stretch/>
        </p:blipFill>
        <p:spPr>
          <a:xfrm>
            <a:off x="387612" y="5691695"/>
            <a:ext cx="2844988" cy="603143"/>
          </a:xfrm>
          <a:prstGeom prst="rect">
            <a:avLst/>
          </a:prstGeom>
        </p:spPr>
      </p:pic>
      <p:cxnSp>
        <p:nvCxnSpPr>
          <p:cNvPr id="12" name="Straight Connector 11"/>
          <p:cNvCxnSpPr/>
          <p:nvPr userDrawn="1"/>
        </p:nvCxnSpPr>
        <p:spPr bwMode="auto">
          <a:xfrm>
            <a:off x="0" y="3185818"/>
            <a:ext cx="9144000" cy="0"/>
          </a:xfrm>
          <a:prstGeom prst="line">
            <a:avLst/>
          </a:prstGeom>
          <a:solidFill>
            <a:schemeClr val="accent1"/>
          </a:solidFill>
          <a:ln w="12700" cap="flat" cmpd="sng" algn="ctr">
            <a:solidFill>
              <a:schemeClr val="accent6"/>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62081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173215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228600" y="1447807"/>
            <a:ext cx="8686800" cy="4648199"/>
          </a:xfrm>
        </p:spPr>
        <p:txBody>
          <a:bodyPr/>
          <a:lstStyle>
            <a:lvl1pPr marL="0" indent="0">
              <a:lnSpc>
                <a:spcPct val="110000"/>
              </a:lnSpc>
              <a:buNone/>
              <a:defRPr/>
            </a:lvl1pPr>
          </a:lstStyle>
          <a:p>
            <a:pPr lvl="0"/>
            <a:r>
              <a:rPr lang="en-US"/>
              <a:t>Click to edit Master text styles</a:t>
            </a:r>
          </a:p>
        </p:txBody>
      </p:sp>
    </p:spTree>
    <p:extLst>
      <p:ext uri="{BB962C8B-B14F-4D97-AF65-F5344CB8AC3E}">
        <p14:creationId xmlns:p14="http://schemas.microsoft.com/office/powerpoint/2010/main" val="3235497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noAutofit/>
          </a:bodyPr>
          <a:lstStyle>
            <a:lvl1pPr>
              <a:defRPr sz="1500"/>
            </a:lvl1pPr>
            <a:lvl2pPr marL="517922" indent="-214313" defTabSz="340519">
              <a:defRPr sz="1350"/>
            </a:lvl2pPr>
            <a:lvl3pPr marL="727472" indent="-171450">
              <a:defRPr sz="1200"/>
            </a:lvl3pPr>
            <a:lvl4pPr marL="940594" indent="-171450">
              <a:defRPr sz="1050"/>
            </a:lvl4pPr>
            <a:lvl5pPr marL="1112044" indent="-171450">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noAutofit/>
          </a:bodyPr>
          <a:lstStyle>
            <a:lvl1pPr>
              <a:defRPr sz="1500"/>
            </a:lvl1pPr>
            <a:lvl2pPr marL="517922" indent="-214313">
              <a:defRPr sz="1350"/>
            </a:lvl2pPr>
            <a:lvl3pPr marL="727472" indent="-171450">
              <a:defRPr sz="1200"/>
            </a:lvl3pPr>
            <a:lvl4pPr marL="940594" indent="-171450">
              <a:defRPr sz="1050"/>
            </a:lvl4pPr>
            <a:lvl5pPr marL="1112044" indent="-171450">
              <a:defRPr sz="10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18715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040282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279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228600"/>
          </a:xfrm>
          <a:prstGeom prst="rect">
            <a:avLst/>
          </a:prstGeom>
          <a:solidFill>
            <a:srgbClr val="023873"/>
          </a:solidFill>
          <a:ln>
            <a:noFill/>
          </a:ln>
          <a:extLst/>
        </p:spPr>
        <p:txBody>
          <a:bodyPr wrap="none" anchor="ctr"/>
          <a:lstStyle/>
          <a:p>
            <a:pPr defTabSz="342900"/>
            <a:endParaRPr lang="en-US" sz="1350" dirty="0">
              <a:solidFill>
                <a:srgbClr val="3B3C3E"/>
              </a:solidFill>
            </a:endParaRPr>
          </a:p>
        </p:txBody>
      </p:sp>
    </p:spTree>
    <p:extLst>
      <p:ext uri="{BB962C8B-B14F-4D97-AF65-F5344CB8AC3E}">
        <p14:creationId xmlns:p14="http://schemas.microsoft.com/office/powerpoint/2010/main" val="23741047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ection Layout">
    <p:spTree>
      <p:nvGrpSpPr>
        <p:cNvPr id="1" name=""/>
        <p:cNvGrpSpPr/>
        <p:nvPr/>
      </p:nvGrpSpPr>
      <p:grpSpPr>
        <a:xfrm>
          <a:off x="0" y="0"/>
          <a:ext cx="0" cy="0"/>
          <a:chOff x="0" y="0"/>
          <a:chExt cx="0" cy="0"/>
        </a:xfrm>
      </p:grpSpPr>
      <p:sp>
        <p:nvSpPr>
          <p:cNvPr id="2" name="Title 1"/>
          <p:cNvSpPr>
            <a:spLocks noGrp="1"/>
          </p:cNvSpPr>
          <p:nvPr>
            <p:ph type="title"/>
          </p:nvPr>
        </p:nvSpPr>
        <p:spPr>
          <a:xfrm>
            <a:off x="347581" y="1606014"/>
            <a:ext cx="7422512" cy="1143000"/>
          </a:xfrm>
        </p:spPr>
        <p:txBody>
          <a:bodyPr anchor="t" anchorCtr="0">
            <a:noAutofit/>
          </a:bodyPr>
          <a:lstStyle>
            <a:lvl1pPr>
              <a:defRPr sz="3000" b="0">
                <a:solidFill>
                  <a:schemeClr val="tx2"/>
                </a:solidFill>
              </a:defRPr>
            </a:lvl1pPr>
          </a:lstStyle>
          <a:p>
            <a:r>
              <a:rPr lang="en-US"/>
              <a:t>Click to edit Master title style</a:t>
            </a:r>
          </a:p>
        </p:txBody>
      </p:sp>
    </p:spTree>
    <p:extLst>
      <p:ext uri="{BB962C8B-B14F-4D97-AF65-F5344CB8AC3E}">
        <p14:creationId xmlns:p14="http://schemas.microsoft.com/office/powerpoint/2010/main" val="16189813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244" y="1242729"/>
            <a:ext cx="5972535" cy="1804737"/>
          </a:xfrm>
        </p:spPr>
        <p:txBody>
          <a:bodyPr/>
          <a:lstStyle>
            <a:lvl1pPr>
              <a:defRPr sz="3600">
                <a:solidFill>
                  <a:schemeClr val="tx2"/>
                </a:solidFill>
              </a:defRPr>
            </a:lvl1pPr>
          </a:lstStyle>
          <a:p>
            <a:r>
              <a:rPr lang="en-US"/>
              <a:t>Click to edit Master title style</a:t>
            </a:r>
          </a:p>
        </p:txBody>
      </p:sp>
      <p:sp>
        <p:nvSpPr>
          <p:cNvPr id="3" name="Subtitle 2"/>
          <p:cNvSpPr>
            <a:spLocks noGrp="1"/>
          </p:cNvSpPr>
          <p:nvPr>
            <p:ph type="subTitle" idx="1"/>
          </p:nvPr>
        </p:nvSpPr>
        <p:spPr>
          <a:xfrm>
            <a:off x="361244" y="3319066"/>
            <a:ext cx="5972535" cy="906378"/>
          </a:xfrm>
        </p:spPr>
        <p:txBody>
          <a:bodyPr anchor="t" anchorCtr="0">
            <a:normAutofit/>
          </a:bodyPr>
          <a:lstStyle>
            <a:lvl1pPr marL="0" indent="0" algn="l">
              <a:buNone/>
              <a:defRPr sz="2200" b="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bwMode="auto">
          <a:xfrm>
            <a:off x="0" y="6756403"/>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ヒラギノ角ゴ Pro W3" charset="0"/>
              <a:cs typeface="ヒラギノ角ゴ Pro W3" charset="0"/>
            </a:endParaRPr>
          </a:p>
        </p:txBody>
      </p:sp>
      <p:pic>
        <p:nvPicPr>
          <p:cNvPr id="8" name="Picture 7" descr="adaptable_logo_final-bigonly.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1279"/>
          <a:stretch/>
        </p:blipFill>
        <p:spPr>
          <a:xfrm>
            <a:off x="5800738" y="5130678"/>
            <a:ext cx="2986266" cy="1106438"/>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901" r="10808"/>
          <a:stretch/>
        </p:blipFill>
        <p:spPr>
          <a:xfrm>
            <a:off x="6477003" y="1691531"/>
            <a:ext cx="2666999" cy="2932137"/>
          </a:xfrm>
          <a:prstGeom prst="rect">
            <a:avLst/>
          </a:prstGeom>
          <a:noFill/>
        </p:spPr>
      </p:pic>
      <p:pic>
        <p:nvPicPr>
          <p:cNvPr id="10" name="Picture 9" descr="PCORnet logo-slides-oneline.png"/>
          <p:cNvPicPr>
            <a:picLocks noChangeAspect="1"/>
          </p:cNvPicPr>
          <p:nvPr userDrawn="1"/>
        </p:nvPicPr>
        <p:blipFill rotWithShape="1">
          <a:blip r:embed="rId4">
            <a:extLst>
              <a:ext uri="{28A0092B-C50C-407E-A947-70E740481C1C}">
                <a14:useLocalDpi xmlns:a14="http://schemas.microsoft.com/office/drawing/2010/main" val="0"/>
              </a:ext>
            </a:extLst>
          </a:blip>
          <a:srcRect r="45094"/>
          <a:stretch/>
        </p:blipFill>
        <p:spPr>
          <a:xfrm>
            <a:off x="387612" y="5691697"/>
            <a:ext cx="2844988" cy="603143"/>
          </a:xfrm>
          <a:prstGeom prst="rect">
            <a:avLst/>
          </a:prstGeom>
        </p:spPr>
      </p:pic>
      <p:cxnSp>
        <p:nvCxnSpPr>
          <p:cNvPr id="12" name="Straight Connector 11"/>
          <p:cNvCxnSpPr/>
          <p:nvPr userDrawn="1"/>
        </p:nvCxnSpPr>
        <p:spPr bwMode="auto">
          <a:xfrm>
            <a:off x="0" y="3185818"/>
            <a:ext cx="9144000" cy="0"/>
          </a:xfrm>
          <a:prstGeom prst="line">
            <a:avLst/>
          </a:prstGeom>
          <a:solidFill>
            <a:schemeClr val="accent1"/>
          </a:solidFill>
          <a:ln w="1270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101465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7975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noAutofit/>
          </a:bodyPr>
          <a:lstStyle>
            <a:lvl1pPr>
              <a:defRPr sz="2000"/>
            </a:lvl1pPr>
            <a:lvl2pPr marL="690563" indent="-285750" defTabSz="454025">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4"/>
            <a:ext cx="4038600" cy="4525963"/>
          </a:xfrm>
        </p:spPr>
        <p:txBody>
          <a:bodyPr>
            <a:noAutofit/>
          </a:bodyPr>
          <a:lstStyle>
            <a:lvl1pPr>
              <a:defRPr sz="2000"/>
            </a:lvl1pPr>
            <a:lvl2pPr marL="690563" indent="-285750">
              <a:defRPr sz="1800"/>
            </a:lvl2pPr>
            <a:lvl3pPr marL="969963" indent="-228600">
              <a:defRPr sz="1600"/>
            </a:lvl3pPr>
            <a:lvl4pPr marL="1254125" indent="-228600">
              <a:defRPr sz="1400"/>
            </a:lvl4pPr>
            <a:lvl5pPr marL="1482725"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2960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18435975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183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7459" y="1447803"/>
            <a:ext cx="4268343" cy="4525963"/>
          </a:xfrm>
        </p:spPr>
        <p:txBody>
          <a:bodyPr/>
          <a:lstStyle>
            <a:lvl1pPr>
              <a:defRPr sz="15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2" y="1447803"/>
            <a:ext cx="4268343" cy="4525963"/>
          </a:xfrm>
        </p:spPr>
        <p:txBody>
          <a:bodyPr/>
          <a:lstStyle>
            <a:lvl1pPr>
              <a:defRPr sz="1500"/>
            </a:lvl1pPr>
            <a:lvl2pPr>
              <a:defRPr sz="15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896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228600"/>
          </a:xfrm>
          <a:prstGeom prst="rect">
            <a:avLst/>
          </a:prstGeom>
          <a:solidFill>
            <a:srgbClr val="023873"/>
          </a:solidFill>
          <a:ln>
            <a:noFill/>
          </a:ln>
          <a:extLst/>
        </p:spPr>
        <p:txBody>
          <a:bodyPr wrap="none" anchor="ctr"/>
          <a:lstStyle/>
          <a:p>
            <a:pPr defTabSz="457200"/>
            <a:endParaRPr lang="en-US" sz="1800" dirty="0">
              <a:solidFill>
                <a:srgbClr val="3B3C3E"/>
              </a:solidFill>
            </a:endParaRPr>
          </a:p>
        </p:txBody>
      </p:sp>
    </p:spTree>
    <p:extLst>
      <p:ext uri="{BB962C8B-B14F-4D97-AF65-F5344CB8AC3E}">
        <p14:creationId xmlns:p14="http://schemas.microsoft.com/office/powerpoint/2010/main" val="4586777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Layout">
    <p:spTree>
      <p:nvGrpSpPr>
        <p:cNvPr id="1" name=""/>
        <p:cNvGrpSpPr/>
        <p:nvPr/>
      </p:nvGrpSpPr>
      <p:grpSpPr>
        <a:xfrm>
          <a:off x="0" y="0"/>
          <a:ext cx="0" cy="0"/>
          <a:chOff x="0" y="0"/>
          <a:chExt cx="0" cy="0"/>
        </a:xfrm>
      </p:grpSpPr>
      <p:sp>
        <p:nvSpPr>
          <p:cNvPr id="2" name="Title 1"/>
          <p:cNvSpPr>
            <a:spLocks noGrp="1"/>
          </p:cNvSpPr>
          <p:nvPr>
            <p:ph type="title"/>
          </p:nvPr>
        </p:nvSpPr>
        <p:spPr>
          <a:xfrm>
            <a:off x="347581" y="1606014"/>
            <a:ext cx="7422512" cy="1143000"/>
          </a:xfrm>
        </p:spPr>
        <p:txBody>
          <a:bodyPr anchor="t" anchorCtr="0">
            <a:noAutofit/>
          </a:bodyPr>
          <a:lstStyle>
            <a:lvl1pPr>
              <a:defRPr sz="4000" b="0">
                <a:solidFill>
                  <a:schemeClr val="tx2"/>
                </a:solidFill>
              </a:defRPr>
            </a:lvl1pPr>
          </a:lstStyle>
          <a:p>
            <a:r>
              <a:rPr lang="en-US"/>
              <a:t>Click to edit Master title style</a:t>
            </a:r>
          </a:p>
        </p:txBody>
      </p:sp>
    </p:spTree>
    <p:extLst>
      <p:ext uri="{BB962C8B-B14F-4D97-AF65-F5344CB8AC3E}">
        <p14:creationId xmlns:p14="http://schemas.microsoft.com/office/powerpoint/2010/main" val="1576896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7459" y="1295400"/>
            <a:ext cx="4295507" cy="639762"/>
          </a:xfrm>
        </p:spPr>
        <p:txBody>
          <a:bodyPr anchor="b"/>
          <a:lstStyle>
            <a:lvl1pPr marL="0" indent="0">
              <a:lnSpc>
                <a:spcPct val="90000"/>
              </a:lnSpc>
              <a:buNone/>
              <a:defRPr sz="13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227459" y="1935162"/>
            <a:ext cx="4295507" cy="3951288"/>
          </a:xfrm>
        </p:spPr>
        <p:txBody>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19349" y="1295400"/>
            <a:ext cx="4297194" cy="639762"/>
          </a:xfrm>
        </p:spPr>
        <p:txBody>
          <a:bodyPr anchor="b"/>
          <a:lstStyle>
            <a:lvl1pPr marL="0" indent="0">
              <a:lnSpc>
                <a:spcPct val="90000"/>
              </a:lnSpc>
              <a:buNone/>
              <a:defRPr sz="135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19349" y="1935162"/>
            <a:ext cx="4297194" cy="3951288"/>
          </a:xfrm>
        </p:spPr>
        <p:txBody>
          <a:bodyPr/>
          <a:lstStyle>
            <a:lvl1pPr>
              <a:defRPr sz="135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672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27459" y="1447803"/>
            <a:ext cx="2815639" cy="4525963"/>
          </a:xfrm>
        </p:spPr>
        <p:txBody>
          <a:bodyPr/>
          <a:lstStyle>
            <a:lvl1pPr>
              <a:spcBef>
                <a:spcPts val="1050"/>
              </a:spcBef>
              <a:defRPr sz="1200"/>
            </a:lvl1pPr>
            <a:lvl2pPr marL="433377" indent="-176209">
              <a:defRPr sz="1200"/>
            </a:lvl2pPr>
            <a:lvl3pPr marL="645303" indent="-128585">
              <a:defRPr sz="1200"/>
            </a:lvl3pPr>
            <a:lvl4pPr marL="775078" indent="0">
              <a:defRPr sz="1200"/>
            </a:lvl4pPr>
            <a:lvl5pPr marL="1026293" indent="-130966">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3164183" y="1447803"/>
            <a:ext cx="2815639" cy="4525963"/>
          </a:xfrm>
        </p:spPr>
        <p:txBody>
          <a:bodyPr/>
          <a:lstStyle>
            <a:lvl1pPr>
              <a:spcBef>
                <a:spcPts val="1050"/>
              </a:spcBef>
              <a:defRPr sz="1200"/>
            </a:lvl1pPr>
            <a:lvl2pPr marL="433377" indent="-176209">
              <a:defRPr sz="1200"/>
            </a:lvl2pPr>
            <a:lvl3pPr marL="645303" indent="-128585">
              <a:defRPr sz="1200"/>
            </a:lvl3pPr>
            <a:lvl4pPr marL="775078" indent="0">
              <a:defRPr sz="1200"/>
            </a:lvl4pPr>
            <a:lvl5pPr marL="1026293" indent="-130966">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100907" y="1447803"/>
            <a:ext cx="2815639" cy="4525963"/>
          </a:xfrm>
        </p:spPr>
        <p:txBody>
          <a:bodyPr/>
          <a:lstStyle>
            <a:lvl1pPr>
              <a:spcBef>
                <a:spcPts val="1050"/>
              </a:spcBef>
              <a:defRPr sz="1200"/>
            </a:lvl1pPr>
            <a:lvl2pPr marL="433377" indent="-176209">
              <a:defRPr sz="1200"/>
            </a:lvl2pPr>
            <a:lvl3pPr marL="645303" indent="-128585">
              <a:defRPr sz="1200"/>
            </a:lvl3pPr>
            <a:lvl4pPr marL="775078" indent="0">
              <a:defRPr sz="1200"/>
            </a:lvl4pPr>
            <a:lvl5pPr marL="1026293" indent="-130966" defTabSz="340511">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990600" y="1388448"/>
            <a:ext cx="7162800" cy="2086725"/>
          </a:xfrm>
          <a:prstGeom prst="rect">
            <a:avLst/>
          </a:prstGeom>
          <a:noFill/>
        </p:spPr>
        <p:txBody>
          <a:bodyPr wrap="square" rtlCol="0">
            <a:spAutoFit/>
          </a:bodyPr>
          <a:lstStyle/>
          <a:p>
            <a:pPr algn="ctr">
              <a:lnSpc>
                <a:spcPct val="90000"/>
              </a:lnSpc>
            </a:pPr>
            <a:r>
              <a:rPr lang="en-US" sz="7200" b="1" dirty="0"/>
              <a:t>Photo Content</a:t>
            </a:r>
            <a:r>
              <a:rPr lang="en-US" sz="7200" b="1" baseline="0" dirty="0"/>
              <a:t> </a:t>
            </a:r>
            <a:r>
              <a:rPr lang="en-US" sz="7200" b="1" dirty="0"/>
              <a:t>Masters</a:t>
            </a:r>
          </a:p>
        </p:txBody>
      </p:sp>
    </p:spTree>
    <p:extLst>
      <p:ext uri="{BB962C8B-B14F-4D97-AF65-F5344CB8AC3E}">
        <p14:creationId xmlns:p14="http://schemas.microsoft.com/office/powerpoint/2010/main" val="336103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228600" y="1447800"/>
            <a:ext cx="4191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4572000" y="1150536"/>
            <a:ext cx="4572000" cy="5707464"/>
          </a:xfrm>
          <a:noFill/>
        </p:spPr>
        <p:txBody>
          <a:bodyPr/>
          <a:lstStyle/>
          <a:p>
            <a:r>
              <a:rPr lang="en-US" dirty="0"/>
              <a:t>Drag picture to placeholder or click icon to add</a:t>
            </a:r>
          </a:p>
        </p:txBody>
      </p:sp>
    </p:spTree>
    <p:extLst>
      <p:ext uri="{BB962C8B-B14F-4D97-AF65-F5344CB8AC3E}">
        <p14:creationId xmlns:p14="http://schemas.microsoft.com/office/powerpoint/2010/main" val="196009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28600" y="2692400"/>
            <a:ext cx="8686800" cy="3251200"/>
          </a:xfrm>
        </p:spPr>
        <p:txBody>
          <a:bodyPr/>
          <a:lstStyle/>
          <a:p>
            <a:r>
              <a:rPr lang="en-US" dirty="0"/>
              <a:t>Drag picture to placeholder or click icon to add</a:t>
            </a:r>
          </a:p>
        </p:txBody>
      </p:sp>
      <p:sp>
        <p:nvSpPr>
          <p:cNvPr id="2" name="Title 1"/>
          <p:cNvSpPr>
            <a:spLocks noGrp="1"/>
          </p:cNvSpPr>
          <p:nvPr>
            <p:ph type="title"/>
          </p:nvPr>
        </p:nvSpPr>
        <p:spPr>
          <a:xfrm>
            <a:off x="228600" y="304806"/>
            <a:ext cx="86868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228600" y="1447807"/>
            <a:ext cx="8686800" cy="10667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54864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216650"/>
          </a:xfrm>
        </p:spPr>
        <p:txBody>
          <a:bodyPr anchor="ctr" anchorCtr="1"/>
          <a:lstStyle>
            <a:lvl1pPr marL="0" indent="0">
              <a:buNone/>
              <a:defRPr/>
            </a:lvl1pPr>
          </a:lstStyle>
          <a:p>
            <a:r>
              <a:rPr lang="en-US" dirty="0"/>
              <a:t>Drag picture to placeholder or click icon to add</a:t>
            </a:r>
          </a:p>
        </p:txBody>
      </p:sp>
      <p:sp>
        <p:nvSpPr>
          <p:cNvPr id="10" name="Rectangle 9"/>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10"/>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1899191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713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990600" y="1388448"/>
            <a:ext cx="7162800" cy="2086725"/>
          </a:xfrm>
          <a:prstGeom prst="rect">
            <a:avLst/>
          </a:prstGeom>
          <a:noFill/>
        </p:spPr>
        <p:txBody>
          <a:bodyPr wrap="square" rtlCol="0">
            <a:spAutoFit/>
          </a:bodyPr>
          <a:lstStyle/>
          <a:p>
            <a:pPr algn="ctr">
              <a:lnSpc>
                <a:spcPct val="90000"/>
              </a:lnSpc>
            </a:pPr>
            <a:r>
              <a:rPr lang="en-US" sz="7200" b="1" dirty="0"/>
              <a:t>Title </a:t>
            </a:r>
            <a:br>
              <a:rPr lang="en-US" sz="7200" b="1" dirty="0"/>
            </a:br>
            <a:r>
              <a:rPr lang="en-US" sz="7200" b="1" dirty="0"/>
              <a:t>Only </a:t>
            </a:r>
            <a:r>
              <a:rPr lang="en-US" sz="7200" b="1" baseline="0" dirty="0"/>
              <a:t> </a:t>
            </a:r>
            <a:r>
              <a:rPr lang="en-US" sz="7200" b="1" dirty="0"/>
              <a:t>Masters</a:t>
            </a:r>
          </a:p>
        </p:txBody>
      </p:sp>
    </p:spTree>
    <p:extLst>
      <p:ext uri="{BB962C8B-B14F-4D97-AF65-F5344CB8AC3E}">
        <p14:creationId xmlns:p14="http://schemas.microsoft.com/office/powerpoint/2010/main" val="3194584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762000"/>
          </a:xfrm>
        </p:spPr>
        <p:txBody>
          <a:bodyPr/>
          <a:lstStyle/>
          <a:p>
            <a:r>
              <a:rPr lang="en-US"/>
              <a:t>Click to edit Master title style</a:t>
            </a:r>
          </a:p>
        </p:txBody>
      </p:sp>
    </p:spTree>
    <p:extLst>
      <p:ext uri="{BB962C8B-B14F-4D97-AF65-F5344CB8AC3E}">
        <p14:creationId xmlns:p14="http://schemas.microsoft.com/office/powerpoint/2010/main" val="2084617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227457" y="304800"/>
            <a:ext cx="8689086" cy="762000"/>
          </a:xfrm>
        </p:spPr>
        <p:txBody>
          <a:bodyPr/>
          <a:lstStyle/>
          <a:p>
            <a:r>
              <a:rPr lang="en-US"/>
              <a:t>Click to edit Master title style</a:t>
            </a:r>
          </a:p>
        </p:txBody>
      </p:sp>
      <p:sp>
        <p:nvSpPr>
          <p:cNvPr id="6" name="Rectangle 5"/>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1617028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227457" y="304800"/>
            <a:ext cx="8689086" cy="762000"/>
          </a:xfrm>
        </p:spPr>
        <p:txBody>
          <a:bodyPr/>
          <a:lstStyle/>
          <a:p>
            <a:r>
              <a:rPr lang="en-US"/>
              <a:t>Click to edit Master title style</a:t>
            </a:r>
          </a:p>
        </p:txBody>
      </p:sp>
      <p:cxnSp>
        <p:nvCxnSpPr>
          <p:cNvPr id="5" name="Straight Connector 4"/>
          <p:cNvCxnSpPr/>
          <p:nvPr userDrawn="1"/>
        </p:nvCxnSpPr>
        <p:spPr>
          <a:xfrm>
            <a:off x="227459" y="1143000"/>
            <a:ext cx="891654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9909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 Nothing Else">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1"/>
            <a:ext cx="8686800" cy="762000"/>
          </a:xfrm>
        </p:spPr>
        <p:txBody>
          <a:bodyPr anchor="b" anchorCtr="0"/>
          <a:lstStyle/>
          <a:p>
            <a:r>
              <a:rPr lang="en-US"/>
              <a:t>Click to edit Master title style</a:t>
            </a:r>
          </a:p>
        </p:txBody>
      </p:sp>
    </p:spTree>
    <p:extLst>
      <p:ext uri="{BB962C8B-B14F-4D97-AF65-F5344CB8AC3E}">
        <p14:creationId xmlns:p14="http://schemas.microsoft.com/office/powerpoint/2010/main" val="2500845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990600" y="1388443"/>
            <a:ext cx="7162800" cy="1089529"/>
          </a:xfrm>
          <a:prstGeom prst="rect">
            <a:avLst/>
          </a:prstGeom>
          <a:noFill/>
        </p:spPr>
        <p:txBody>
          <a:bodyPr wrap="square" rtlCol="0">
            <a:spAutoFit/>
          </a:bodyPr>
          <a:lstStyle/>
          <a:p>
            <a:pPr algn="ctr">
              <a:lnSpc>
                <a:spcPct val="90000"/>
              </a:lnSpc>
            </a:pPr>
            <a:r>
              <a:rPr lang="en-US" sz="7200" b="1" dirty="0"/>
              <a:t>Blank Masters</a:t>
            </a:r>
          </a:p>
        </p:txBody>
      </p:sp>
    </p:spTree>
    <p:extLst>
      <p:ext uri="{BB962C8B-B14F-4D97-AF65-F5344CB8AC3E}">
        <p14:creationId xmlns:p14="http://schemas.microsoft.com/office/powerpoint/2010/main" val="21224140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5" name="Rectangle 4"/>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p:cNvPicPr>
            <a:picLocks/>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8" name="Picture 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2382027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209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990600" y="2053243"/>
            <a:ext cx="7162800" cy="2086725"/>
          </a:xfrm>
          <a:prstGeom prst="rect">
            <a:avLst/>
          </a:prstGeom>
          <a:noFill/>
        </p:spPr>
        <p:txBody>
          <a:bodyPr wrap="square" rtlCol="0">
            <a:spAutoFit/>
          </a:bodyPr>
          <a:lstStyle/>
          <a:p>
            <a:pPr algn="ctr">
              <a:lnSpc>
                <a:spcPct val="90000"/>
              </a:lnSpc>
            </a:pPr>
            <a:r>
              <a:rPr lang="en-US" sz="7200" b="1" dirty="0"/>
              <a:t>Section</a:t>
            </a:r>
            <a:r>
              <a:rPr lang="en-US" sz="7200" b="1" baseline="0" dirty="0"/>
              <a:t> Masters</a:t>
            </a:r>
            <a:endParaRPr lang="en-US" sz="7200" b="1" dirty="0"/>
          </a:p>
        </p:txBody>
      </p:sp>
    </p:spTree>
    <p:extLst>
      <p:ext uri="{BB962C8B-B14F-4D97-AF65-F5344CB8AC3E}">
        <p14:creationId xmlns:p14="http://schemas.microsoft.com/office/powerpoint/2010/main" val="2917175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784"/>
            <a:ext cx="8535786" cy="6854217"/>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21" name="object 47"/>
          <p:cNvSpPr/>
          <p:nvPr userDrawn="1"/>
        </p:nvSpPr>
        <p:spPr>
          <a:xfrm>
            <a:off x="8570031" y="5379326"/>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350" dirty="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785012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noAutofit/>
          </a:bodyPr>
          <a:lstStyle>
            <a:lvl1pPr>
              <a:defRPr sz="1500"/>
            </a:lvl1pPr>
            <a:lvl2pPr marL="517909" indent="-214308" defTabSz="340511">
              <a:defRPr sz="1350"/>
            </a:lvl2pPr>
            <a:lvl3pPr marL="727454" indent="-171446">
              <a:defRPr sz="1200"/>
            </a:lvl3pPr>
            <a:lvl4pPr marL="940571" indent="-171446">
              <a:defRPr sz="1050"/>
            </a:lvl4pPr>
            <a:lvl5pPr marL="1112016" indent="-171446">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6"/>
            <a:ext cx="4038600" cy="4525963"/>
          </a:xfrm>
        </p:spPr>
        <p:txBody>
          <a:bodyPr>
            <a:noAutofit/>
          </a:bodyPr>
          <a:lstStyle>
            <a:lvl1pPr>
              <a:defRPr sz="1500"/>
            </a:lvl1pPr>
            <a:lvl2pPr marL="517909" indent="-214308">
              <a:defRPr sz="1350"/>
            </a:lvl2pPr>
            <a:lvl3pPr marL="727454" indent="-171446">
              <a:defRPr sz="1200"/>
            </a:lvl3pPr>
            <a:lvl4pPr marL="940571" indent="-171446">
              <a:defRPr sz="1050"/>
            </a:lvl4pPr>
            <a:lvl5pPr marL="1112016" indent="-171446">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6683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CB33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CB3328">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21" name="object 47"/>
          <p:cNvSpPr/>
          <p:nvPr userDrawn="1"/>
        </p:nvSpPr>
        <p:spPr>
          <a:xfrm>
            <a:off x="8570031" y="5378450"/>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CB3328">
              <a:alpha val="85000"/>
            </a:srgbClr>
          </a:solidFill>
        </p:spPr>
        <p:txBody>
          <a:bodyPr wrap="square" lIns="0" tIns="0" rIns="0" bIns="0" rtlCol="0"/>
          <a:lstStyle/>
          <a:p>
            <a:endParaRPr sz="1350" dirty="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30814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ED752A">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9"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ED752A">
              <a:alpha val="84706"/>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21" name="object 47"/>
          <p:cNvSpPr/>
          <p:nvPr userDrawn="1"/>
        </p:nvSpPr>
        <p:spPr>
          <a:xfrm>
            <a:off x="8570031" y="5378450"/>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ED752A">
              <a:alpha val="85000"/>
            </a:srgbClr>
          </a:solidFill>
        </p:spPr>
        <p:txBody>
          <a:bodyPr wrap="square" lIns="0" tIns="0" rIns="0" bIns="0" rtlCol="0"/>
          <a:lstStyle/>
          <a:p>
            <a:endParaRPr sz="1350" dirty="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197886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A4BB32">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A4BB32">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21" name="object 47"/>
          <p:cNvSpPr/>
          <p:nvPr userDrawn="1"/>
        </p:nvSpPr>
        <p:spPr>
          <a:xfrm>
            <a:off x="8570031" y="5378450"/>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A4BB32">
              <a:alpha val="85000"/>
            </a:srgbClr>
          </a:solidFill>
        </p:spPr>
        <p:txBody>
          <a:bodyPr wrap="square" lIns="0" tIns="0" rIns="0" bIns="0" rtlCol="0"/>
          <a:lstStyle/>
          <a:p>
            <a:endParaRPr sz="1350" dirty="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738378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 SkyBlu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1089B1">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9"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1089B1">
              <a:alpha val="84706"/>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21" name="object 47"/>
          <p:cNvSpPr/>
          <p:nvPr userDrawn="1"/>
        </p:nvSpPr>
        <p:spPr>
          <a:xfrm>
            <a:off x="8570031" y="5380101"/>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1089B1">
              <a:alpha val="85000"/>
            </a:srgbClr>
          </a:solidFill>
        </p:spPr>
        <p:txBody>
          <a:bodyPr wrap="square" lIns="0" tIns="0" rIns="0" bIns="0" rtlCol="0"/>
          <a:lstStyle/>
          <a:p>
            <a:endParaRPr sz="1350" dirty="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906140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 Purple">
    <p:bg>
      <p:bgPr>
        <a:solidFill>
          <a:srgbClr val="FFFFFF"/>
        </a:solidFill>
        <a:effectLst/>
      </p:bgPr>
    </p:bg>
    <p:spTree>
      <p:nvGrpSpPr>
        <p:cNvPr id="1" name=""/>
        <p:cNvGrpSpPr/>
        <p:nvPr/>
      </p:nvGrpSpPr>
      <p:grpSpPr>
        <a:xfrm>
          <a:off x="0" y="0"/>
          <a:ext cx="0" cy="0"/>
          <a:chOff x="0" y="0"/>
          <a:chExt cx="0" cy="0"/>
        </a:xfrm>
      </p:grpSpPr>
      <p:sp>
        <p:nvSpPr>
          <p:cNvPr id="18" name="Rectangle 17"/>
          <p:cNvSpPr/>
          <p:nvPr userDrawn="1"/>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9" y="1335"/>
            <a:ext cx="8537171" cy="6855330"/>
          </a:xfrm>
          <a:prstGeom prst="rect">
            <a:avLst/>
          </a:prstGeom>
        </p:spPr>
      </p:pic>
      <p:sp>
        <p:nvSpPr>
          <p:cNvPr id="20" name="object 4"/>
          <p:cNvSpPr/>
          <p:nvPr userDrawn="1"/>
        </p:nvSpPr>
        <p:spPr>
          <a:xfrm>
            <a:off x="578557" y="704731"/>
            <a:ext cx="8279510"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511A6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21" name="object 47"/>
          <p:cNvSpPr/>
          <p:nvPr userDrawn="1"/>
        </p:nvSpPr>
        <p:spPr>
          <a:xfrm>
            <a:off x="8570031" y="5377949"/>
            <a:ext cx="288036" cy="384048"/>
          </a:xfrm>
          <a:custGeom>
            <a:avLst/>
            <a:gdLst/>
            <a:ahLst/>
            <a:cxnLst/>
            <a:rect l="l" t="t" r="r" b="b"/>
            <a:pathLst>
              <a:path w="443865" h="443865">
                <a:moveTo>
                  <a:pt x="443776" y="0"/>
                </a:moveTo>
                <a:lnTo>
                  <a:pt x="0" y="0"/>
                </a:lnTo>
                <a:lnTo>
                  <a:pt x="0" y="443776"/>
                </a:lnTo>
                <a:lnTo>
                  <a:pt x="443776" y="0"/>
                </a:lnTo>
                <a:close/>
              </a:path>
            </a:pathLst>
          </a:custGeom>
          <a:solidFill>
            <a:srgbClr val="511A69">
              <a:alpha val="85000"/>
            </a:srgbClr>
          </a:solidFill>
        </p:spPr>
        <p:txBody>
          <a:bodyPr wrap="square" lIns="0" tIns="0" rIns="0" bIns="0" rtlCol="0"/>
          <a:lstStyle/>
          <a:p>
            <a:endParaRPr sz="1350" dirty="0">
              <a:latin typeface="Arial"/>
            </a:endParaRPr>
          </a:p>
        </p:txBody>
      </p:sp>
      <p:sp>
        <p:nvSpPr>
          <p:cNvPr id="22" name="Title 1"/>
          <p:cNvSpPr>
            <a:spLocks noGrp="1"/>
          </p:cNvSpPr>
          <p:nvPr>
            <p:ph type="ctrTitle"/>
          </p:nvPr>
        </p:nvSpPr>
        <p:spPr>
          <a:xfrm>
            <a:off x="914403" y="704731"/>
            <a:ext cx="6645077" cy="3044262"/>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914403" y="3749000"/>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2860576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43000" y="3187509"/>
            <a:ext cx="6858000" cy="619125"/>
          </a:xfrm>
          <a:prstGeom prst="rect">
            <a:avLst/>
          </a:prstGeom>
        </p:spPr>
      </p:pic>
    </p:spTree>
    <p:extLst>
      <p:ext uri="{BB962C8B-B14F-4D97-AF65-F5344CB8AC3E}">
        <p14:creationId xmlns:p14="http://schemas.microsoft.com/office/powerpoint/2010/main" val="3885435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4" name="Picture 3"/>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1386" y="0"/>
            <a:ext cx="8537171" cy="6858000"/>
          </a:xfrm>
          <a:prstGeom prst="rect">
            <a:avLst/>
          </a:prstGeom>
        </p:spPr>
      </p:pic>
      <p:sp>
        <p:nvSpPr>
          <p:cNvPr id="9"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0"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dirty="0">
              <a:solidFill>
                <a:srgbClr val="063E89"/>
              </a:solidFill>
            </a:endParaRPr>
          </a:p>
        </p:txBody>
      </p:sp>
      <p:sp>
        <p:nvSpPr>
          <p:cNvPr id="2" name="Title 1"/>
          <p:cNvSpPr>
            <a:spLocks noGrp="1"/>
          </p:cNvSpPr>
          <p:nvPr>
            <p:ph type="ctrTitle"/>
          </p:nvPr>
        </p:nvSpPr>
        <p:spPr>
          <a:xfrm>
            <a:off x="1164253" y="1371601"/>
            <a:ext cx="6395224" cy="1958726"/>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64253" y="3330328"/>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1547723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EXT CONTENT MASTER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solidFill>
                  <a:srgbClr val="063E89"/>
                </a:solidFill>
              </a:rPr>
              <a:t>Text Content Masters</a:t>
            </a:r>
          </a:p>
        </p:txBody>
      </p:sp>
    </p:spTree>
    <p:extLst>
      <p:ext uri="{BB962C8B-B14F-4D97-AF65-F5344CB8AC3E}">
        <p14:creationId xmlns:p14="http://schemas.microsoft.com/office/powerpoint/2010/main" val="2409007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3218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648199"/>
          </a:xfrm>
        </p:spPr>
        <p:txBody>
          <a:bodyPr/>
          <a:lstStyle>
            <a:lvl1pPr marL="0" indent="0">
              <a:lnSpc>
                <a:spcPct val="110000"/>
              </a:lnSpc>
              <a:buNone/>
              <a:defRPr/>
            </a:lvl1pPr>
          </a:lstStyle>
          <a:p>
            <a:pPr lvl="0"/>
            <a:r>
              <a:rPr lang="en-US"/>
              <a:t>Click to edit Master text styles</a:t>
            </a:r>
          </a:p>
        </p:txBody>
      </p:sp>
    </p:spTree>
    <p:extLst>
      <p:ext uri="{BB962C8B-B14F-4D97-AF65-F5344CB8AC3E}">
        <p14:creationId xmlns:p14="http://schemas.microsoft.com/office/powerpoint/2010/main" val="3173592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Tree>
    <p:extLst>
      <p:ext uri="{BB962C8B-B14F-4D97-AF65-F5344CB8AC3E}">
        <p14:creationId xmlns:p14="http://schemas.microsoft.com/office/powerpoint/2010/main" val="41156918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88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04950"/>
            <a:ext cx="4041775" cy="639762"/>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3256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3291840"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124222"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defTabSz="4540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8119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solidFill>
                  <a:srgbClr val="063E89"/>
                </a:solidFill>
              </a:rPr>
              <a:t>Photo Content Masters</a:t>
            </a:r>
          </a:p>
        </p:txBody>
      </p:sp>
    </p:spTree>
    <p:extLst>
      <p:ext uri="{BB962C8B-B14F-4D97-AF65-F5344CB8AC3E}">
        <p14:creationId xmlns:p14="http://schemas.microsoft.com/office/powerpoint/2010/main" val="2009466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457200" y="1447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4724400" y="1150536"/>
            <a:ext cx="4419600" cy="5707464"/>
          </a:xfrm>
          <a:noFill/>
        </p:spPr>
        <p:txBody>
          <a:bodyPr/>
          <a:lstStyle/>
          <a:p>
            <a:r>
              <a:rPr lang="en-US" dirty="0"/>
              <a:t>Drag picture to placeholder or click icon to add</a:t>
            </a:r>
          </a:p>
        </p:txBody>
      </p:sp>
    </p:spTree>
    <p:extLst>
      <p:ext uri="{BB962C8B-B14F-4D97-AF65-F5344CB8AC3E}">
        <p14:creationId xmlns:p14="http://schemas.microsoft.com/office/powerpoint/2010/main" val="70864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7200" y="2692400"/>
            <a:ext cx="8229600" cy="3251200"/>
          </a:xfrm>
        </p:spPr>
        <p:txBody>
          <a:bodyPr/>
          <a:lstStyle/>
          <a:p>
            <a:r>
              <a:rPr lang="en-US" dirty="0"/>
              <a:t>Drag picture to placeholder or click icon to add</a:t>
            </a:r>
          </a:p>
        </p:txBody>
      </p:sp>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10667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47126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216650"/>
          </a:xfrm>
        </p:spPr>
        <p:txBody>
          <a:bodyPr anchor="ctr" anchorCtr="1"/>
          <a:lstStyle>
            <a:lvl1pPr marL="0" indent="0">
              <a:buNone/>
              <a:defRPr/>
            </a:lvl1pPr>
          </a:lstStyle>
          <a:p>
            <a:r>
              <a:rPr lang="en-US" dirty="0"/>
              <a:t>Drag picture to placeholder or click icon to add</a:t>
            </a:r>
          </a:p>
        </p:txBody>
      </p:sp>
      <p:sp>
        <p:nvSpPr>
          <p:cNvPr id="13" name="Rectangle 12"/>
          <p:cNvSpPr/>
          <p:nvPr/>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p:nvPicPr>
        <p:blipFill rotWithShape="1">
          <a:blip r:embed="rId2">
            <a:alphaModFix amt="10000"/>
            <a:extLst>
              <a:ext uri="{28A0092B-C50C-407E-A947-70E740481C1C}">
                <a14:useLocalDpi xmlns:a14="http://schemas.microsoft.com/office/drawing/2010/main" val="0"/>
              </a:ext>
            </a:extLst>
          </a:blip>
          <a:srcRect l="9778" r="-27"/>
          <a:stretch/>
        </p:blipFill>
        <p:spPr>
          <a:xfrm>
            <a:off x="1" y="6213475"/>
            <a:ext cx="9155725" cy="64452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7" name="Rectangle 6"/>
          <p:cNvSpPr/>
          <p:nvPr userDrawn="1"/>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8" name="Picture 7"/>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9778" r="-27"/>
          <a:stretch/>
        </p:blipFill>
        <p:spPr>
          <a:xfrm>
            <a:off x="1" y="6213475"/>
            <a:ext cx="9155725" cy="644525"/>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3105911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solidFill>
                  <a:srgbClr val="063E89"/>
                </a:solidFill>
              </a:rPr>
              <a:t>Title </a:t>
            </a:r>
            <a:br>
              <a:rPr lang="en-US" sz="9600" b="1" dirty="0">
                <a:solidFill>
                  <a:srgbClr val="063E89"/>
                </a:solidFill>
              </a:rPr>
            </a:br>
            <a:r>
              <a:rPr lang="en-US" sz="9600" b="1" dirty="0">
                <a:solidFill>
                  <a:srgbClr val="063E89"/>
                </a:solidFill>
              </a:rPr>
              <a:t>Only  Masters</a:t>
            </a:r>
          </a:p>
        </p:txBody>
      </p:sp>
    </p:spTree>
    <p:extLst>
      <p:ext uri="{BB962C8B-B14F-4D97-AF65-F5344CB8AC3E}">
        <p14:creationId xmlns:p14="http://schemas.microsoft.com/office/powerpoint/2010/main" val="1587544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Tree>
    <p:extLst>
      <p:ext uri="{BB962C8B-B14F-4D97-AF65-F5344CB8AC3E}">
        <p14:creationId xmlns:p14="http://schemas.microsoft.com/office/powerpoint/2010/main" val="105369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
        <p:nvSpPr>
          <p:cNvPr id="9" name="Rectangle 8"/>
          <p:cNvSpPr/>
          <p:nvPr/>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p:cNvPicPr>
            <a:picLocks noChangeAspect="1"/>
          </p:cNvPicPr>
          <p:nvPr/>
        </p:nvPicPr>
        <p:blipFill rotWithShape="1">
          <a:blip r:embed="rId2">
            <a:alphaModFix amt="10000"/>
            <a:extLst>
              <a:ext uri="{28A0092B-C50C-407E-A947-70E740481C1C}">
                <a14:useLocalDpi xmlns:a14="http://schemas.microsoft.com/office/drawing/2010/main" val="0"/>
              </a:ext>
            </a:extLst>
          </a:blip>
          <a:srcRect l="9778" r="-27"/>
          <a:stretch/>
        </p:blipFill>
        <p:spPr>
          <a:xfrm>
            <a:off x="1" y="6213475"/>
            <a:ext cx="9155725" cy="644525"/>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6" name="Rectangle 5"/>
          <p:cNvSpPr/>
          <p:nvPr userDrawn="1"/>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9778" r="-27"/>
          <a:stretch/>
        </p:blipFill>
        <p:spPr>
          <a:xfrm>
            <a:off x="1" y="6213475"/>
            <a:ext cx="9155725" cy="64452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3854558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3287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cxnSp>
        <p:nvCxnSpPr>
          <p:cNvPr id="3" name="Straight Connector 2"/>
          <p:cNvCxnSpPr/>
          <p:nvPr/>
        </p:nvCxnSpPr>
        <p:spPr>
          <a:xfrm>
            <a:off x="457200" y="1143000"/>
            <a:ext cx="8686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4" name="Straight Connector 3"/>
          <p:cNvCxnSpPr/>
          <p:nvPr userDrawn="1"/>
        </p:nvCxnSpPr>
        <p:spPr>
          <a:xfrm>
            <a:off x="457200" y="1143000"/>
            <a:ext cx="8686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0956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 Nothing 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762000"/>
          </a:xfrm>
        </p:spPr>
        <p:txBody>
          <a:bodyPr anchor="b" anchorCtr="0"/>
          <a:lstStyle/>
          <a:p>
            <a:r>
              <a:rPr lang="en-US"/>
              <a:t>Click to edit Master title style</a:t>
            </a:r>
          </a:p>
        </p:txBody>
      </p:sp>
    </p:spTree>
    <p:extLst>
      <p:ext uri="{BB962C8B-B14F-4D97-AF65-F5344CB8AC3E}">
        <p14:creationId xmlns:p14="http://schemas.microsoft.com/office/powerpoint/2010/main" val="2559483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990600" y="1388442"/>
            <a:ext cx="7162800" cy="2751522"/>
          </a:xfrm>
          <a:prstGeom prst="rect">
            <a:avLst/>
          </a:prstGeom>
          <a:noFill/>
        </p:spPr>
        <p:txBody>
          <a:bodyPr wrap="square" rtlCol="0">
            <a:spAutoFit/>
          </a:bodyPr>
          <a:lstStyle/>
          <a:p>
            <a:pPr algn="ctr">
              <a:lnSpc>
                <a:spcPct val="90000"/>
              </a:lnSpc>
            </a:pPr>
            <a:r>
              <a:rPr lang="en-US" sz="9600" b="1" dirty="0">
                <a:solidFill>
                  <a:srgbClr val="063E89"/>
                </a:solidFill>
              </a:rPr>
              <a:t>Blank Masters</a:t>
            </a:r>
          </a:p>
        </p:txBody>
      </p:sp>
    </p:spTree>
    <p:extLst>
      <p:ext uri="{BB962C8B-B14F-4D97-AF65-F5344CB8AC3E}">
        <p14:creationId xmlns:p14="http://schemas.microsoft.com/office/powerpoint/2010/main" val="1663015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7" name="Rectangle 6"/>
          <p:cNvSpPr/>
          <p:nvPr/>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p:nvPicPr>
        <p:blipFill rotWithShape="1">
          <a:blip r:embed="rId2">
            <a:alphaModFix amt="10000"/>
            <a:extLst>
              <a:ext uri="{28A0092B-C50C-407E-A947-70E740481C1C}">
                <a14:useLocalDpi xmlns:a14="http://schemas.microsoft.com/office/drawing/2010/main" val="0"/>
              </a:ext>
            </a:extLst>
          </a:blip>
          <a:srcRect l="9778" r="-27"/>
          <a:stretch/>
        </p:blipFill>
        <p:spPr>
          <a:xfrm>
            <a:off x="1" y="6213475"/>
            <a:ext cx="9155725" cy="6445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5" name="Rectangle 4"/>
          <p:cNvSpPr/>
          <p:nvPr userDrawn="1"/>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6" name="Picture 5"/>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9778" r="-27"/>
          <a:stretch/>
        </p:blipFill>
        <p:spPr>
          <a:xfrm>
            <a:off x="1" y="6213475"/>
            <a:ext cx="9155725" cy="64452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2397603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10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990600" y="2053239"/>
            <a:ext cx="7162800" cy="2751522"/>
          </a:xfrm>
          <a:prstGeom prst="rect">
            <a:avLst/>
          </a:prstGeom>
          <a:noFill/>
        </p:spPr>
        <p:txBody>
          <a:bodyPr wrap="square" rtlCol="0">
            <a:spAutoFit/>
          </a:bodyPr>
          <a:lstStyle/>
          <a:p>
            <a:pPr algn="ctr">
              <a:lnSpc>
                <a:spcPct val="90000"/>
              </a:lnSpc>
            </a:pPr>
            <a:r>
              <a:rPr lang="en-US" sz="9600" b="1" dirty="0">
                <a:solidFill>
                  <a:srgbClr val="063E89"/>
                </a:solidFill>
              </a:rPr>
              <a:t>Section Masters</a:t>
            </a:r>
          </a:p>
        </p:txBody>
      </p:sp>
    </p:spTree>
    <p:extLst>
      <p:ext uri="{BB962C8B-B14F-4D97-AF65-F5344CB8AC3E}">
        <p14:creationId xmlns:p14="http://schemas.microsoft.com/office/powerpoint/2010/main" val="664872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8" name="Rectangle 17"/>
          <p:cNvSpPr/>
          <p:nvPr/>
        </p:nvSpPr>
        <p:spPr>
          <a:xfrm>
            <a:off x="0" y="0"/>
            <a:ext cx="8534400" cy="6858000"/>
          </a:xfrm>
          <a:prstGeom prst="rect">
            <a:avLst/>
          </a:prstGeom>
          <a:solidFill>
            <a:srgbClr val="063F8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2771" y="0"/>
            <a:ext cx="8537171" cy="6858000"/>
          </a:xfrm>
          <a:prstGeom prst="rect">
            <a:avLst/>
          </a:prstGeom>
        </p:spPr>
      </p:pic>
      <p:sp>
        <p:nvSpPr>
          <p:cNvPr id="20"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21"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dirty="0">
              <a:solidFill>
                <a:srgbClr val="063E89"/>
              </a:solidFill>
            </a:endParaRPr>
          </a:p>
        </p:txBody>
      </p:sp>
      <p:sp>
        <p:nvSpPr>
          <p:cNvPr id="22" name="Title 1"/>
          <p:cNvSpPr>
            <a:spLocks noGrp="1"/>
          </p:cNvSpPr>
          <p:nvPr>
            <p:ph type="ctrTitle"/>
          </p:nvPr>
        </p:nvSpPr>
        <p:spPr>
          <a:xfrm>
            <a:off x="1164253" y="704731"/>
            <a:ext cx="6395224"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164253" y="3748994"/>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
        <p:nvSpPr>
          <p:cNvPr id="13" name="Rectangle 12"/>
          <p:cNvSpPr/>
          <p:nvPr userDrawn="1"/>
        </p:nvSpPr>
        <p:spPr>
          <a:xfrm>
            <a:off x="0" y="0"/>
            <a:ext cx="8534400" cy="6858000"/>
          </a:xfrm>
          <a:prstGeom prst="rect">
            <a:avLst/>
          </a:prstGeom>
          <a:solidFill>
            <a:srgbClr val="063F8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userDrawn="1"/>
        </p:nvPicPr>
        <p:blipFill>
          <a:blip r:embed="rId5" cstate="screen">
            <a:alphaModFix amt="71000"/>
            <a:extLst>
              <a:ext uri="{28A0092B-C50C-407E-A947-70E740481C1C}">
                <a14:useLocalDpi xmlns:a14="http://schemas.microsoft.com/office/drawing/2010/main"/>
              </a:ext>
            </a:extLst>
          </a:blip>
          <a:stretch>
            <a:fillRect/>
          </a:stretch>
        </p:blipFill>
        <p:spPr>
          <a:xfrm>
            <a:off x="-2771" y="0"/>
            <a:ext cx="8537171" cy="6858000"/>
          </a:xfrm>
          <a:prstGeom prst="rect">
            <a:avLst/>
          </a:prstGeom>
        </p:spPr>
      </p:pic>
      <p:sp>
        <p:nvSpPr>
          <p:cNvPr id="15" name="object 4"/>
          <p:cNvSpPr/>
          <p:nvPr userDrawn="1"/>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6" name="object 47"/>
          <p:cNvSpPr/>
          <p:nvPr userDrawn="1"/>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dirty="0">
              <a:solidFill>
                <a:srgbClr val="063E89"/>
              </a:solidFill>
            </a:endParaRPr>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3594537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 Re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8" name="Rectangle 17"/>
          <p:cNvSpPr/>
          <p:nvPr/>
        </p:nvSpPr>
        <p:spPr>
          <a:xfrm>
            <a:off x="0" y="0"/>
            <a:ext cx="8534400" cy="6858000"/>
          </a:xfrm>
          <a:prstGeom prst="rect">
            <a:avLst/>
          </a:prstGeom>
          <a:solidFill>
            <a:srgbClr val="CB33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0" y="0"/>
            <a:ext cx="8537171" cy="6858000"/>
          </a:xfrm>
          <a:prstGeom prst="rect">
            <a:avLst/>
          </a:prstGeom>
        </p:spPr>
      </p:pic>
      <p:sp>
        <p:nvSpPr>
          <p:cNvPr id="20"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CB3328">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21"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CB3328">
              <a:alpha val="85000"/>
            </a:srgbClr>
          </a:solidFill>
        </p:spPr>
        <p:txBody>
          <a:bodyPr wrap="square" lIns="0" tIns="0" rIns="0" bIns="0" rtlCol="0"/>
          <a:lstStyle/>
          <a:p>
            <a:endParaRPr dirty="0">
              <a:solidFill>
                <a:srgbClr val="063E89"/>
              </a:solidFill>
            </a:endParaRPr>
          </a:p>
        </p:txBody>
      </p:sp>
      <p:sp>
        <p:nvSpPr>
          <p:cNvPr id="22" name="Title 1"/>
          <p:cNvSpPr>
            <a:spLocks noGrp="1"/>
          </p:cNvSpPr>
          <p:nvPr>
            <p:ph type="ctrTitle"/>
          </p:nvPr>
        </p:nvSpPr>
        <p:spPr>
          <a:xfrm>
            <a:off x="1164253" y="704731"/>
            <a:ext cx="6395224"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164253" y="3748994"/>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
        <p:nvSpPr>
          <p:cNvPr id="13" name="Rectangle 12"/>
          <p:cNvSpPr/>
          <p:nvPr userDrawn="1"/>
        </p:nvSpPr>
        <p:spPr>
          <a:xfrm>
            <a:off x="0" y="0"/>
            <a:ext cx="8534400" cy="6858000"/>
          </a:xfrm>
          <a:prstGeom prst="rect">
            <a:avLst/>
          </a:prstGeom>
          <a:solidFill>
            <a:srgbClr val="CB33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userDrawn="1"/>
        </p:nvPicPr>
        <p:blipFill>
          <a:blip r:embed="rId5" cstate="screen">
            <a:alphaModFix amt="71000"/>
            <a:extLst>
              <a:ext uri="{28A0092B-C50C-407E-A947-70E740481C1C}">
                <a14:useLocalDpi xmlns:a14="http://schemas.microsoft.com/office/drawing/2010/main"/>
              </a:ext>
            </a:extLst>
          </a:blip>
          <a:stretch>
            <a:fillRect/>
          </a:stretch>
        </p:blipFill>
        <p:spPr>
          <a:xfrm>
            <a:off x="0" y="0"/>
            <a:ext cx="8537171" cy="6858000"/>
          </a:xfrm>
          <a:prstGeom prst="rect">
            <a:avLst/>
          </a:prstGeom>
        </p:spPr>
      </p:pic>
      <p:sp>
        <p:nvSpPr>
          <p:cNvPr id="15" name="object 4"/>
          <p:cNvSpPr/>
          <p:nvPr userDrawn="1"/>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CB3328">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6" name="object 47"/>
          <p:cNvSpPr/>
          <p:nvPr userDrawn="1"/>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CB3328">
              <a:alpha val="85000"/>
            </a:srgbClr>
          </a:solidFill>
        </p:spPr>
        <p:txBody>
          <a:bodyPr wrap="square" lIns="0" tIns="0" rIns="0" bIns="0" rtlCol="0"/>
          <a:lstStyle/>
          <a:p>
            <a:endParaRPr dirty="0">
              <a:solidFill>
                <a:srgbClr val="063E89"/>
              </a:solidFill>
            </a:endParaRPr>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1183165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 Orange">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8" name="Rectangle 17"/>
          <p:cNvSpPr/>
          <p:nvPr/>
        </p:nvSpPr>
        <p:spPr>
          <a:xfrm>
            <a:off x="0" y="0"/>
            <a:ext cx="8534400" cy="6858000"/>
          </a:xfrm>
          <a:prstGeom prst="rect">
            <a:avLst/>
          </a:prstGeom>
          <a:solidFill>
            <a:srgbClr val="ED752A">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2771" y="0"/>
            <a:ext cx="8537171" cy="6858000"/>
          </a:xfrm>
          <a:prstGeom prst="rect">
            <a:avLst/>
          </a:prstGeom>
        </p:spPr>
      </p:pic>
      <p:sp>
        <p:nvSpPr>
          <p:cNvPr id="20"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ED752A">
              <a:alpha val="84706"/>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21"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ED752A">
              <a:alpha val="85000"/>
            </a:srgbClr>
          </a:solidFill>
        </p:spPr>
        <p:txBody>
          <a:bodyPr wrap="square" lIns="0" tIns="0" rIns="0" bIns="0" rtlCol="0"/>
          <a:lstStyle/>
          <a:p>
            <a:endParaRPr dirty="0">
              <a:solidFill>
                <a:srgbClr val="063E89"/>
              </a:solidFill>
            </a:endParaRPr>
          </a:p>
        </p:txBody>
      </p:sp>
      <p:sp>
        <p:nvSpPr>
          <p:cNvPr id="22" name="Title 1"/>
          <p:cNvSpPr>
            <a:spLocks noGrp="1"/>
          </p:cNvSpPr>
          <p:nvPr>
            <p:ph type="ctrTitle"/>
          </p:nvPr>
        </p:nvSpPr>
        <p:spPr>
          <a:xfrm>
            <a:off x="1164253" y="704731"/>
            <a:ext cx="6395224"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164253" y="3748994"/>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
        <p:nvSpPr>
          <p:cNvPr id="13" name="Rectangle 12"/>
          <p:cNvSpPr/>
          <p:nvPr userDrawn="1"/>
        </p:nvSpPr>
        <p:spPr>
          <a:xfrm>
            <a:off x="0" y="0"/>
            <a:ext cx="8534400" cy="6858000"/>
          </a:xfrm>
          <a:prstGeom prst="rect">
            <a:avLst/>
          </a:prstGeom>
          <a:solidFill>
            <a:srgbClr val="ED752A">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userDrawn="1"/>
        </p:nvPicPr>
        <p:blipFill>
          <a:blip r:embed="rId5" cstate="screen">
            <a:alphaModFix amt="71000"/>
            <a:extLst>
              <a:ext uri="{28A0092B-C50C-407E-A947-70E740481C1C}">
                <a14:useLocalDpi xmlns:a14="http://schemas.microsoft.com/office/drawing/2010/main"/>
              </a:ext>
            </a:extLst>
          </a:blip>
          <a:stretch>
            <a:fillRect/>
          </a:stretch>
        </p:blipFill>
        <p:spPr>
          <a:xfrm>
            <a:off x="-2771" y="0"/>
            <a:ext cx="8537171" cy="6858000"/>
          </a:xfrm>
          <a:prstGeom prst="rect">
            <a:avLst/>
          </a:prstGeom>
        </p:spPr>
      </p:pic>
      <p:sp>
        <p:nvSpPr>
          <p:cNvPr id="15" name="object 4"/>
          <p:cNvSpPr/>
          <p:nvPr userDrawn="1"/>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ED752A">
              <a:alpha val="84706"/>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6" name="object 47"/>
          <p:cNvSpPr/>
          <p:nvPr userDrawn="1"/>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ED752A">
              <a:alpha val="85000"/>
            </a:srgbClr>
          </a:solidFill>
        </p:spPr>
        <p:txBody>
          <a:bodyPr wrap="square" lIns="0" tIns="0" rIns="0" bIns="0" rtlCol="0"/>
          <a:lstStyle/>
          <a:p>
            <a:endParaRPr dirty="0">
              <a:solidFill>
                <a:srgbClr val="063E89"/>
              </a:solidFill>
            </a:endParaRPr>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3747028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Section Header - Green">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8" name="Rectangle 17"/>
          <p:cNvSpPr/>
          <p:nvPr/>
        </p:nvSpPr>
        <p:spPr>
          <a:xfrm>
            <a:off x="0" y="0"/>
            <a:ext cx="8534400" cy="6858000"/>
          </a:xfrm>
          <a:prstGeom prst="rect">
            <a:avLst/>
          </a:prstGeom>
          <a:solidFill>
            <a:srgbClr val="A4BB32">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1386" y="0"/>
            <a:ext cx="8537171" cy="6858000"/>
          </a:xfrm>
          <a:prstGeom prst="rect">
            <a:avLst/>
          </a:prstGeom>
        </p:spPr>
      </p:pic>
      <p:sp>
        <p:nvSpPr>
          <p:cNvPr id="20"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A4BB32">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21"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A4BB32">
              <a:alpha val="85000"/>
            </a:srgbClr>
          </a:solidFill>
        </p:spPr>
        <p:txBody>
          <a:bodyPr wrap="square" lIns="0" tIns="0" rIns="0" bIns="0" rtlCol="0"/>
          <a:lstStyle/>
          <a:p>
            <a:endParaRPr dirty="0">
              <a:solidFill>
                <a:srgbClr val="063E89"/>
              </a:solidFill>
            </a:endParaRPr>
          </a:p>
        </p:txBody>
      </p:sp>
      <p:sp>
        <p:nvSpPr>
          <p:cNvPr id="22" name="Title 1"/>
          <p:cNvSpPr>
            <a:spLocks noGrp="1"/>
          </p:cNvSpPr>
          <p:nvPr>
            <p:ph type="ctrTitle"/>
          </p:nvPr>
        </p:nvSpPr>
        <p:spPr>
          <a:xfrm>
            <a:off x="1164253" y="704731"/>
            <a:ext cx="6395224"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164253" y="3748994"/>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
        <p:nvSpPr>
          <p:cNvPr id="13" name="Rectangle 12"/>
          <p:cNvSpPr/>
          <p:nvPr userDrawn="1"/>
        </p:nvSpPr>
        <p:spPr>
          <a:xfrm>
            <a:off x="0" y="0"/>
            <a:ext cx="8534400" cy="6858000"/>
          </a:xfrm>
          <a:prstGeom prst="rect">
            <a:avLst/>
          </a:prstGeom>
          <a:solidFill>
            <a:srgbClr val="A4BB32">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userDrawn="1"/>
        </p:nvPicPr>
        <p:blipFill>
          <a:blip r:embed="rId5" cstate="screen">
            <a:alphaModFix amt="71000"/>
            <a:extLst>
              <a:ext uri="{28A0092B-C50C-407E-A947-70E740481C1C}">
                <a14:useLocalDpi xmlns:a14="http://schemas.microsoft.com/office/drawing/2010/main"/>
              </a:ext>
            </a:extLst>
          </a:blip>
          <a:stretch>
            <a:fillRect/>
          </a:stretch>
        </p:blipFill>
        <p:spPr>
          <a:xfrm>
            <a:off x="-1386" y="0"/>
            <a:ext cx="8537171" cy="6858000"/>
          </a:xfrm>
          <a:prstGeom prst="rect">
            <a:avLst/>
          </a:prstGeom>
        </p:spPr>
      </p:pic>
      <p:sp>
        <p:nvSpPr>
          <p:cNvPr id="15" name="object 4"/>
          <p:cNvSpPr/>
          <p:nvPr userDrawn="1"/>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A4BB32">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6" name="object 47"/>
          <p:cNvSpPr/>
          <p:nvPr userDrawn="1"/>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A4BB32">
              <a:alpha val="85000"/>
            </a:srgbClr>
          </a:solidFill>
        </p:spPr>
        <p:txBody>
          <a:bodyPr wrap="square" lIns="0" tIns="0" rIns="0" bIns="0" rtlCol="0"/>
          <a:lstStyle/>
          <a:p>
            <a:endParaRPr dirty="0">
              <a:solidFill>
                <a:srgbClr val="063E89"/>
              </a:solidFill>
            </a:endParaRPr>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599689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 Line">
    <p:spTree>
      <p:nvGrpSpPr>
        <p:cNvPr id="1" name=""/>
        <p:cNvGrpSpPr/>
        <p:nvPr/>
      </p:nvGrpSpPr>
      <p:grpSpPr>
        <a:xfrm>
          <a:off x="0" y="0"/>
          <a:ext cx="0" cy="0"/>
          <a:chOff x="0" y="0"/>
          <a:chExt cx="0" cy="0"/>
        </a:xfrm>
      </p:grpSpPr>
      <p:sp>
        <p:nvSpPr>
          <p:cNvPr id="5" name="Rectangle 19"/>
          <p:cNvSpPr>
            <a:spLocks noChangeArrowheads="1"/>
          </p:cNvSpPr>
          <p:nvPr/>
        </p:nvSpPr>
        <p:spPr bwMode="auto">
          <a:xfrm>
            <a:off x="0" y="0"/>
            <a:ext cx="9144000" cy="228600"/>
          </a:xfrm>
          <a:prstGeom prst="rect">
            <a:avLst/>
          </a:prstGeom>
          <a:solidFill>
            <a:srgbClr val="023873"/>
          </a:solidFill>
          <a:ln>
            <a:noFill/>
          </a:ln>
          <a:extLst/>
        </p:spPr>
        <p:txBody>
          <a:bodyPr wrap="none" anchor="ctr"/>
          <a:lstStyle/>
          <a:p>
            <a:pPr defTabSz="342892"/>
            <a:endParaRPr lang="en-US" sz="1350" dirty="0">
              <a:solidFill>
                <a:srgbClr val="3B3C3E"/>
              </a:solidFill>
            </a:endParaRPr>
          </a:p>
        </p:txBody>
      </p:sp>
      <p:sp>
        <p:nvSpPr>
          <p:cNvPr id="3" name="Title 1"/>
          <p:cNvSpPr>
            <a:spLocks noGrp="1"/>
          </p:cNvSpPr>
          <p:nvPr>
            <p:ph type="title"/>
          </p:nvPr>
        </p:nvSpPr>
        <p:spPr>
          <a:xfrm>
            <a:off x="347579" y="174378"/>
            <a:ext cx="7640721" cy="1143000"/>
          </a:xfrm>
        </p:spPr>
        <p:txBody>
          <a:bodyPr/>
          <a:lstStyle/>
          <a:p>
            <a:r>
              <a:rPr lang="en-US"/>
              <a:t>Click to edit Master title style</a:t>
            </a:r>
          </a:p>
        </p:txBody>
      </p:sp>
      <p:sp>
        <p:nvSpPr>
          <p:cNvPr id="4" name="Rectangle 3"/>
          <p:cNvSpPr/>
          <p:nvPr userDrawn="1"/>
        </p:nvSpPr>
        <p:spPr bwMode="auto">
          <a:xfrm>
            <a:off x="0" y="6756405"/>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pic>
        <p:nvPicPr>
          <p:cNvPr id="6" name="Picture 5" descr="adaptable_logo_final.png"/>
          <p:cNvPicPr>
            <a:picLocks noChangeAspect="1"/>
          </p:cNvPicPr>
          <p:nvPr userDrawn="1"/>
        </p:nvPicPr>
        <p:blipFill rotWithShape="1">
          <a:blip r:embed="rId2">
            <a:extLst>
              <a:ext uri="{28A0092B-C50C-407E-A947-70E740481C1C}">
                <a14:useLocalDpi xmlns:a14="http://schemas.microsoft.com/office/drawing/2010/main" val="0"/>
              </a:ext>
            </a:extLst>
          </a:blip>
          <a:srcRect b="34334"/>
          <a:stretch/>
        </p:blipFill>
        <p:spPr>
          <a:xfrm>
            <a:off x="304801" y="6360602"/>
            <a:ext cx="1549400" cy="295978"/>
          </a:xfrm>
          <a:prstGeom prst="rect">
            <a:avLst/>
          </a:prstGeom>
          <a:noFill/>
        </p:spPr>
      </p:pic>
    </p:spTree>
    <p:extLst>
      <p:ext uri="{BB962C8B-B14F-4D97-AF65-F5344CB8AC3E}">
        <p14:creationId xmlns:p14="http://schemas.microsoft.com/office/powerpoint/2010/main" val="3179136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 SkyBlue">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8" name="Rectangle 17"/>
          <p:cNvSpPr/>
          <p:nvPr/>
        </p:nvSpPr>
        <p:spPr>
          <a:xfrm>
            <a:off x="0" y="0"/>
            <a:ext cx="8534400" cy="6858000"/>
          </a:xfrm>
          <a:prstGeom prst="rect">
            <a:avLst/>
          </a:prstGeom>
          <a:solidFill>
            <a:srgbClr val="1089B1">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2771" y="0"/>
            <a:ext cx="8537171" cy="6858000"/>
          </a:xfrm>
          <a:prstGeom prst="rect">
            <a:avLst/>
          </a:prstGeom>
        </p:spPr>
      </p:pic>
      <p:sp>
        <p:nvSpPr>
          <p:cNvPr id="20"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1089B1">
              <a:alpha val="84706"/>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21"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1089B1">
              <a:alpha val="85000"/>
            </a:srgbClr>
          </a:solidFill>
        </p:spPr>
        <p:txBody>
          <a:bodyPr wrap="square" lIns="0" tIns="0" rIns="0" bIns="0" rtlCol="0"/>
          <a:lstStyle/>
          <a:p>
            <a:endParaRPr dirty="0">
              <a:solidFill>
                <a:srgbClr val="063E89"/>
              </a:solidFill>
            </a:endParaRPr>
          </a:p>
        </p:txBody>
      </p:sp>
      <p:sp>
        <p:nvSpPr>
          <p:cNvPr id="22" name="Title 1"/>
          <p:cNvSpPr>
            <a:spLocks noGrp="1"/>
          </p:cNvSpPr>
          <p:nvPr>
            <p:ph type="ctrTitle"/>
          </p:nvPr>
        </p:nvSpPr>
        <p:spPr>
          <a:xfrm>
            <a:off x="1164253" y="704731"/>
            <a:ext cx="6395224"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164253" y="3748994"/>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
        <p:nvSpPr>
          <p:cNvPr id="13" name="Rectangle 12"/>
          <p:cNvSpPr/>
          <p:nvPr userDrawn="1"/>
        </p:nvSpPr>
        <p:spPr>
          <a:xfrm>
            <a:off x="0" y="0"/>
            <a:ext cx="8534400" cy="6858000"/>
          </a:xfrm>
          <a:prstGeom prst="rect">
            <a:avLst/>
          </a:prstGeom>
          <a:solidFill>
            <a:srgbClr val="1089B1">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userDrawn="1"/>
        </p:nvPicPr>
        <p:blipFill>
          <a:blip r:embed="rId5" cstate="screen">
            <a:alphaModFix amt="71000"/>
            <a:extLst>
              <a:ext uri="{28A0092B-C50C-407E-A947-70E740481C1C}">
                <a14:useLocalDpi xmlns:a14="http://schemas.microsoft.com/office/drawing/2010/main"/>
              </a:ext>
            </a:extLst>
          </a:blip>
          <a:stretch>
            <a:fillRect/>
          </a:stretch>
        </p:blipFill>
        <p:spPr>
          <a:xfrm>
            <a:off x="-2771" y="0"/>
            <a:ext cx="8537171" cy="6858000"/>
          </a:xfrm>
          <a:prstGeom prst="rect">
            <a:avLst/>
          </a:prstGeom>
        </p:spPr>
      </p:pic>
      <p:sp>
        <p:nvSpPr>
          <p:cNvPr id="15" name="object 4"/>
          <p:cNvSpPr/>
          <p:nvPr userDrawn="1"/>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1089B1">
              <a:alpha val="84706"/>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6" name="object 47"/>
          <p:cNvSpPr/>
          <p:nvPr userDrawn="1"/>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1089B1">
              <a:alpha val="85000"/>
            </a:srgbClr>
          </a:solidFill>
        </p:spPr>
        <p:txBody>
          <a:bodyPr wrap="square" lIns="0" tIns="0" rIns="0" bIns="0" rtlCol="0"/>
          <a:lstStyle/>
          <a:p>
            <a:endParaRPr dirty="0">
              <a:solidFill>
                <a:srgbClr val="063E89"/>
              </a:solidFill>
            </a:endParaRPr>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3805845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Section Header - Purple">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18" name="Rectangle 17"/>
          <p:cNvSpPr/>
          <p:nvPr/>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9" name="Picture 18"/>
          <p:cNvPicPr>
            <a:picLocks noChangeAspect="1"/>
          </p:cNvPicPr>
          <p:nvPr/>
        </p:nvPicPr>
        <p:blipFill>
          <a:blip r:embed="rId3">
            <a:alphaModFix amt="71000"/>
            <a:extLst>
              <a:ext uri="{28A0092B-C50C-407E-A947-70E740481C1C}">
                <a14:useLocalDpi xmlns:a14="http://schemas.microsoft.com/office/drawing/2010/main" val="0"/>
              </a:ext>
            </a:extLst>
          </a:blip>
          <a:stretch>
            <a:fillRect/>
          </a:stretch>
        </p:blipFill>
        <p:spPr>
          <a:xfrm>
            <a:off x="-2771" y="0"/>
            <a:ext cx="8537171" cy="6858000"/>
          </a:xfrm>
          <a:prstGeom prst="rect">
            <a:avLst/>
          </a:prstGeom>
        </p:spPr>
      </p:pic>
      <p:sp>
        <p:nvSpPr>
          <p:cNvPr id="20"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511A69">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21"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511A69">
              <a:alpha val="85000"/>
            </a:srgbClr>
          </a:solidFill>
        </p:spPr>
        <p:txBody>
          <a:bodyPr wrap="square" lIns="0" tIns="0" rIns="0" bIns="0" rtlCol="0"/>
          <a:lstStyle/>
          <a:p>
            <a:endParaRPr dirty="0">
              <a:solidFill>
                <a:srgbClr val="063E89"/>
              </a:solidFill>
            </a:endParaRPr>
          </a:p>
        </p:txBody>
      </p:sp>
      <p:sp>
        <p:nvSpPr>
          <p:cNvPr id="22" name="Title 1"/>
          <p:cNvSpPr>
            <a:spLocks noGrp="1"/>
          </p:cNvSpPr>
          <p:nvPr>
            <p:ph type="ctrTitle"/>
          </p:nvPr>
        </p:nvSpPr>
        <p:spPr>
          <a:xfrm>
            <a:off x="1164253" y="704731"/>
            <a:ext cx="6395224" cy="3044262"/>
          </a:xfrm>
          <a:solidFill>
            <a:schemeClr val="tx2">
              <a:alpha val="0"/>
            </a:schemeClr>
          </a:solidFill>
        </p:spPr>
        <p:txBody>
          <a:bodyPr lIns="0" rIns="0" bIns="91440" anchor="b" anchorCtr="0"/>
          <a:lstStyle>
            <a:lvl1pPr>
              <a:defRPr sz="3800">
                <a:solidFill>
                  <a:srgbClr val="FFFFFF"/>
                </a:solidFill>
              </a:defRPr>
            </a:lvl1pPr>
          </a:lstStyle>
          <a:p>
            <a:r>
              <a:rPr lang="en-US" dirty="0"/>
              <a:t>Click to edit Master title style</a:t>
            </a:r>
          </a:p>
        </p:txBody>
      </p:sp>
      <p:sp>
        <p:nvSpPr>
          <p:cNvPr id="23" name="Subtitle 2"/>
          <p:cNvSpPr>
            <a:spLocks noGrp="1"/>
          </p:cNvSpPr>
          <p:nvPr>
            <p:ph type="subTitle" idx="1"/>
          </p:nvPr>
        </p:nvSpPr>
        <p:spPr>
          <a:xfrm>
            <a:off x="1164253" y="3748994"/>
            <a:ext cx="6395224" cy="1546471"/>
          </a:xfrm>
          <a:solidFill>
            <a:schemeClr val="tx2">
              <a:alpha val="0"/>
            </a:schemeClr>
          </a:solidFill>
        </p:spPr>
        <p:txBody>
          <a:bodyPr lIns="0" rIns="0" bIns="91440">
            <a:noAutofit/>
          </a:bodyPr>
          <a:lstStyle>
            <a:lvl1pPr marL="0" indent="0" algn="l">
              <a:lnSpc>
                <a:spcPct val="103000"/>
              </a:lnSpc>
              <a:spcBef>
                <a:spcPts val="0"/>
              </a:spcBef>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382" y="5867400"/>
            <a:ext cx="5851835" cy="396218"/>
          </a:xfrm>
          <a:prstGeom prst="rect">
            <a:avLst/>
          </a:prstGeom>
        </p:spPr>
      </p:pic>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
        <p:nvSpPr>
          <p:cNvPr id="13" name="Rectangle 12"/>
          <p:cNvSpPr/>
          <p:nvPr userDrawn="1"/>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userDrawn="1"/>
        </p:nvPicPr>
        <p:blipFill>
          <a:blip r:embed="rId5" cstate="screen">
            <a:alphaModFix amt="71000"/>
            <a:extLst>
              <a:ext uri="{28A0092B-C50C-407E-A947-70E740481C1C}">
                <a14:useLocalDpi xmlns:a14="http://schemas.microsoft.com/office/drawing/2010/main"/>
              </a:ext>
            </a:extLst>
          </a:blip>
          <a:stretch>
            <a:fillRect/>
          </a:stretch>
        </p:blipFill>
        <p:spPr>
          <a:xfrm>
            <a:off x="-2771" y="0"/>
            <a:ext cx="8537171" cy="6858000"/>
          </a:xfrm>
          <a:prstGeom prst="rect">
            <a:avLst/>
          </a:prstGeom>
        </p:spPr>
      </p:pic>
      <p:sp>
        <p:nvSpPr>
          <p:cNvPr id="15" name="object 4"/>
          <p:cNvSpPr/>
          <p:nvPr userDrawn="1"/>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511A69">
              <a:alpha val="85000"/>
            </a:srgbClr>
          </a:solidFill>
          <a:ln>
            <a:noFill/>
          </a:ln>
          <a:effectLst/>
        </p:spPr>
        <p:txBody>
          <a:bodyPr vert="horz" wrap="square" lIns="457200" tIns="457200" rIns="640080" bIns="621792" rtlCol="0" anchor="ctr" anchorCtr="0">
            <a:noAutofit/>
          </a:bodyPr>
          <a:lstStyle/>
          <a:p>
            <a:pPr>
              <a:lnSpc>
                <a:spcPct val="90000"/>
              </a:lnSpc>
              <a:spcBef>
                <a:spcPct val="0"/>
              </a:spcBef>
            </a:pPr>
            <a:endParaRPr sz="4000" dirty="0">
              <a:solidFill>
                <a:srgbClr val="FFFFFF"/>
              </a:solidFill>
            </a:endParaRPr>
          </a:p>
        </p:txBody>
      </p:sp>
      <p:sp>
        <p:nvSpPr>
          <p:cNvPr id="16" name="object 47"/>
          <p:cNvSpPr/>
          <p:nvPr userDrawn="1"/>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511A69">
              <a:alpha val="85000"/>
            </a:srgbClr>
          </a:solidFill>
        </p:spPr>
        <p:txBody>
          <a:bodyPr wrap="square" lIns="0" tIns="0" rIns="0" bIns="0" rtlCol="0"/>
          <a:lstStyle/>
          <a:p>
            <a:endParaRPr dirty="0">
              <a:solidFill>
                <a:srgbClr val="063E89"/>
              </a:solidFill>
            </a:endParaRPr>
          </a:p>
        </p:txBody>
      </p:sp>
      <p:pic>
        <p:nvPicPr>
          <p:cNvPr id="17" name="Picture 1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7382" y="5867400"/>
            <a:ext cx="5851835" cy="396218"/>
          </a:xfrm>
          <a:prstGeom prst="rect">
            <a:avLst/>
          </a:prstGeom>
        </p:spPr>
      </p:pic>
    </p:spTree>
    <p:extLst>
      <p:ext uri="{BB962C8B-B14F-4D97-AF65-F5344CB8AC3E}">
        <p14:creationId xmlns:p14="http://schemas.microsoft.com/office/powerpoint/2010/main" val="2580039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3147386"/>
            <a:ext cx="8153400" cy="552054"/>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95300" y="3147386"/>
            <a:ext cx="8153400" cy="552054"/>
          </a:xfrm>
          <a:prstGeom prst="rect">
            <a:avLst/>
          </a:prstGeom>
        </p:spPr>
      </p:pic>
    </p:spTree>
    <p:extLst>
      <p:ext uri="{BB962C8B-B14F-4D97-AF65-F5344CB8AC3E}">
        <p14:creationId xmlns:p14="http://schemas.microsoft.com/office/powerpoint/2010/main" val="19044363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350000"/>
            <a:ext cx="8520600" cy="763600"/>
          </a:xfrm>
          <a:prstGeom prst="rect">
            <a:avLst/>
          </a:prstGeom>
        </p:spPr>
        <p:txBody>
          <a:bodyPr spcFirstLastPara="1" wrap="square" lIns="91425" tIns="91425" rIns="91425" bIns="91425" anchor="t" anchorCtr="0"/>
          <a:lstStyle>
            <a:lvl1pPr lvl="0" rtl="0">
              <a:spcBef>
                <a:spcPts val="0"/>
              </a:spcBef>
              <a:spcAft>
                <a:spcPts val="0"/>
              </a:spcAft>
              <a:buClr>
                <a:srgbClr val="FF9900"/>
              </a:buClr>
              <a:buSzPts val="2400"/>
              <a:buFont typeface="Proxima Nova"/>
              <a:buNone/>
              <a:defRPr sz="2400" b="1">
                <a:solidFill>
                  <a:srgbClr val="FF9900"/>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Shape 70"/>
          <p:cNvSpPr txBox="1">
            <a:spLocks noGrp="1"/>
          </p:cNvSpPr>
          <p:nvPr>
            <p:ph type="body" idx="1"/>
          </p:nvPr>
        </p:nvSpPr>
        <p:spPr>
          <a:xfrm>
            <a:off x="311700" y="1278967"/>
            <a:ext cx="8520600" cy="4555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Font typeface="Proxima Nova"/>
              <a:buChar char="●"/>
              <a:defRPr>
                <a:latin typeface="Proxima Nova"/>
                <a:ea typeface="Proxima Nova"/>
                <a:cs typeface="Proxima Nova"/>
                <a:sym typeface="Proxima Nova"/>
              </a:defRPr>
            </a:lvl1pPr>
            <a:lvl2pPr marL="914400" lvl="1" indent="-298450" rtl="0">
              <a:spcBef>
                <a:spcPts val="1600"/>
              </a:spcBef>
              <a:spcAft>
                <a:spcPts val="0"/>
              </a:spcAft>
              <a:buSzPts val="1100"/>
              <a:buFont typeface="Proxima Nova"/>
              <a:buChar char="○"/>
              <a:defRPr>
                <a:latin typeface="Proxima Nova"/>
                <a:ea typeface="Proxima Nova"/>
                <a:cs typeface="Proxima Nova"/>
                <a:sym typeface="Proxima Nova"/>
              </a:defRPr>
            </a:lvl2pPr>
            <a:lvl3pPr marL="1371600" lvl="2" indent="-298450" rtl="0">
              <a:spcBef>
                <a:spcPts val="1600"/>
              </a:spcBef>
              <a:spcAft>
                <a:spcPts val="0"/>
              </a:spcAft>
              <a:buSzPts val="1100"/>
              <a:buFont typeface="Proxima Nova"/>
              <a:buChar char="■"/>
              <a:defRPr>
                <a:latin typeface="Proxima Nova"/>
                <a:ea typeface="Proxima Nova"/>
                <a:cs typeface="Proxima Nova"/>
                <a:sym typeface="Proxima Nova"/>
              </a:defRPr>
            </a:lvl3pPr>
            <a:lvl4pPr marL="1828800" lvl="3" indent="-298450" rtl="0">
              <a:spcBef>
                <a:spcPts val="1600"/>
              </a:spcBef>
              <a:spcAft>
                <a:spcPts val="0"/>
              </a:spcAft>
              <a:buSzPts val="1100"/>
              <a:buFont typeface="Proxima Nova"/>
              <a:buChar char="●"/>
              <a:defRPr>
                <a:latin typeface="Proxima Nova"/>
                <a:ea typeface="Proxima Nova"/>
                <a:cs typeface="Proxima Nova"/>
                <a:sym typeface="Proxima Nova"/>
              </a:defRPr>
            </a:lvl4pPr>
            <a:lvl5pPr marL="2286000" lvl="4" indent="-298450" rtl="0">
              <a:spcBef>
                <a:spcPts val="1600"/>
              </a:spcBef>
              <a:spcAft>
                <a:spcPts val="0"/>
              </a:spcAft>
              <a:buSzPts val="1100"/>
              <a:buFont typeface="Proxima Nova"/>
              <a:buChar char="○"/>
              <a:defRPr>
                <a:latin typeface="Proxima Nova"/>
                <a:ea typeface="Proxima Nova"/>
                <a:cs typeface="Proxima Nova"/>
                <a:sym typeface="Proxima Nova"/>
              </a:defRPr>
            </a:lvl5pPr>
            <a:lvl6pPr marL="2743200" lvl="5" indent="-298450" rtl="0">
              <a:spcBef>
                <a:spcPts val="1600"/>
              </a:spcBef>
              <a:spcAft>
                <a:spcPts val="0"/>
              </a:spcAft>
              <a:buSzPts val="1100"/>
              <a:buFont typeface="Proxima Nova"/>
              <a:buChar char="■"/>
              <a:defRPr>
                <a:latin typeface="Proxima Nova"/>
                <a:ea typeface="Proxima Nova"/>
                <a:cs typeface="Proxima Nova"/>
                <a:sym typeface="Proxima Nova"/>
              </a:defRPr>
            </a:lvl6pPr>
            <a:lvl7pPr marL="3200400" lvl="6" indent="-298450" rtl="0">
              <a:spcBef>
                <a:spcPts val="1600"/>
              </a:spcBef>
              <a:spcAft>
                <a:spcPts val="0"/>
              </a:spcAft>
              <a:buSzPts val="1100"/>
              <a:buFont typeface="Proxima Nova"/>
              <a:buChar char="●"/>
              <a:defRPr>
                <a:latin typeface="Proxima Nova"/>
                <a:ea typeface="Proxima Nova"/>
                <a:cs typeface="Proxima Nova"/>
                <a:sym typeface="Proxima Nova"/>
              </a:defRPr>
            </a:lvl7pPr>
            <a:lvl8pPr marL="3657600" lvl="7" indent="-298450" rtl="0">
              <a:spcBef>
                <a:spcPts val="1600"/>
              </a:spcBef>
              <a:spcAft>
                <a:spcPts val="0"/>
              </a:spcAft>
              <a:buSzPts val="1100"/>
              <a:buFont typeface="Proxima Nova"/>
              <a:buChar char="○"/>
              <a:defRPr>
                <a:latin typeface="Proxima Nova"/>
                <a:ea typeface="Proxima Nova"/>
                <a:cs typeface="Proxima Nova"/>
                <a:sym typeface="Proxima Nova"/>
              </a:defRPr>
            </a:lvl8pPr>
            <a:lvl9pPr marL="4114800" lvl="8" indent="-298450" rtl="0">
              <a:spcBef>
                <a:spcPts val="1600"/>
              </a:spcBef>
              <a:spcAft>
                <a:spcPts val="1600"/>
              </a:spcAft>
              <a:buSzPts val="1100"/>
              <a:buFont typeface="Proxima Nova"/>
              <a:buChar char="■"/>
              <a:defRPr>
                <a:latin typeface="Proxima Nova"/>
                <a:ea typeface="Proxima Nova"/>
                <a:cs typeface="Proxima Nova"/>
                <a:sym typeface="Proxima Nova"/>
              </a:defRPr>
            </a:lvl9pPr>
          </a:lstStyle>
          <a:p>
            <a:endParaRPr/>
          </a:p>
        </p:txBody>
      </p:sp>
      <p:pic>
        <p:nvPicPr>
          <p:cNvPr id="71" name="Shape 71"/>
          <p:cNvPicPr preferRelativeResize="0"/>
          <p:nvPr/>
        </p:nvPicPr>
        <p:blipFill rotWithShape="1">
          <a:blip r:embed="rId2">
            <a:alphaModFix/>
          </a:blip>
          <a:srcRect/>
          <a:stretch/>
        </p:blipFill>
        <p:spPr>
          <a:xfrm>
            <a:off x="228600" y="5562600"/>
            <a:ext cx="929271" cy="547962"/>
          </a:xfrm>
          <a:prstGeom prst="rect">
            <a:avLst/>
          </a:prstGeom>
          <a:noFill/>
          <a:ln>
            <a:noFill/>
          </a:ln>
        </p:spPr>
      </p:pic>
      <p:sp>
        <p:nvSpPr>
          <p:cNvPr id="72" name="Shape 72"/>
          <p:cNvSpPr txBox="1">
            <a:spLocks noGrp="1"/>
          </p:cNvSpPr>
          <p:nvPr>
            <p:ph type="sldNum" idx="12"/>
          </p:nvPr>
        </p:nvSpPr>
        <p:spPr>
          <a:xfrm>
            <a:off x="8227833" y="5946889"/>
            <a:ext cx="548700" cy="524800"/>
          </a:xfrm>
          <a:prstGeom prst="rect">
            <a:avLst/>
          </a:prstGeom>
        </p:spPr>
        <p:txBody>
          <a:bodyPr spcFirstLastPara="1" wrap="square" lIns="91425" tIns="91425" rIns="91425" bIns="91425" anchor="ctr" anchorCtr="0">
            <a:noAutofit/>
          </a:bodyPr>
          <a:lstStyle>
            <a:lvl1pPr lvl="0" rtl="0">
              <a:buNone/>
              <a:defRPr>
                <a:latin typeface="Proxima Nova"/>
                <a:ea typeface="Proxima Nova"/>
                <a:cs typeface="Proxima Nova"/>
                <a:sym typeface="Proxima Nova"/>
              </a:defRPr>
            </a:lvl1pPr>
            <a:lvl2pPr lvl="1" rtl="0">
              <a:buNone/>
              <a:defRPr>
                <a:latin typeface="Proxima Nova"/>
                <a:ea typeface="Proxima Nova"/>
                <a:cs typeface="Proxima Nova"/>
                <a:sym typeface="Proxima Nova"/>
              </a:defRPr>
            </a:lvl2pPr>
            <a:lvl3pPr lvl="2" rtl="0">
              <a:buNone/>
              <a:defRPr>
                <a:latin typeface="Proxima Nova"/>
                <a:ea typeface="Proxima Nova"/>
                <a:cs typeface="Proxima Nova"/>
                <a:sym typeface="Proxima Nova"/>
              </a:defRPr>
            </a:lvl3pPr>
            <a:lvl4pPr lvl="3" rtl="0">
              <a:buNone/>
              <a:defRPr>
                <a:latin typeface="Proxima Nova"/>
                <a:ea typeface="Proxima Nova"/>
                <a:cs typeface="Proxima Nova"/>
                <a:sym typeface="Proxima Nova"/>
              </a:defRPr>
            </a:lvl4pPr>
            <a:lvl5pPr lvl="4" rtl="0">
              <a:buNone/>
              <a:defRPr>
                <a:latin typeface="Proxima Nova"/>
                <a:ea typeface="Proxima Nova"/>
                <a:cs typeface="Proxima Nova"/>
                <a:sym typeface="Proxima Nova"/>
              </a:defRPr>
            </a:lvl5pPr>
            <a:lvl6pPr lvl="5" rtl="0">
              <a:buNone/>
              <a:defRPr>
                <a:latin typeface="Proxima Nova"/>
                <a:ea typeface="Proxima Nova"/>
                <a:cs typeface="Proxima Nova"/>
                <a:sym typeface="Proxima Nova"/>
              </a:defRPr>
            </a:lvl6pPr>
            <a:lvl7pPr lvl="6" rtl="0">
              <a:buNone/>
              <a:defRPr>
                <a:latin typeface="Proxima Nova"/>
                <a:ea typeface="Proxima Nova"/>
                <a:cs typeface="Proxima Nova"/>
                <a:sym typeface="Proxima Nova"/>
              </a:defRPr>
            </a:lvl7pPr>
            <a:lvl8pPr lvl="7" rtl="0">
              <a:buNone/>
              <a:defRPr>
                <a:latin typeface="Proxima Nova"/>
                <a:ea typeface="Proxima Nova"/>
                <a:cs typeface="Proxima Nova"/>
                <a:sym typeface="Proxima Nova"/>
              </a:defRPr>
            </a:lvl8pPr>
            <a:lvl9pPr lvl="8" rtl="0">
              <a:buNone/>
              <a:defRPr>
                <a:latin typeface="Proxima Nova"/>
                <a:ea typeface="Proxima Nova"/>
                <a:cs typeface="Proxima Nova"/>
                <a:sym typeface="Proxima Nova"/>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
        <p:nvSpPr>
          <p:cNvPr id="73" name="Shape 73"/>
          <p:cNvSpPr txBox="1"/>
          <p:nvPr/>
        </p:nvSpPr>
        <p:spPr>
          <a:xfrm>
            <a:off x="7987100" y="6419033"/>
            <a:ext cx="1194600" cy="333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00">
                <a:solidFill>
                  <a:srgbClr val="666666"/>
                </a:solidFill>
                <a:latin typeface="Proxima Nova"/>
                <a:ea typeface="Proxima Nova"/>
                <a:cs typeface="Proxima Nova"/>
                <a:sym typeface="Proxima Nova"/>
              </a:rPr>
              <a:t>Copyright SignalPath, LLC </a:t>
            </a:r>
            <a:br>
              <a:rPr lang="en" sz="600">
                <a:solidFill>
                  <a:srgbClr val="666666"/>
                </a:solidFill>
                <a:latin typeface="Proxima Nova"/>
                <a:ea typeface="Proxima Nova"/>
                <a:cs typeface="Proxima Nova"/>
                <a:sym typeface="Proxima Nova"/>
              </a:rPr>
            </a:br>
            <a:r>
              <a:rPr lang="en" sz="600">
                <a:solidFill>
                  <a:srgbClr val="666666"/>
                </a:solidFill>
                <a:latin typeface="Proxima Nova"/>
                <a:ea typeface="Proxima Nova"/>
                <a:cs typeface="Proxima Nova"/>
                <a:sym typeface="Proxima Nova"/>
              </a:rPr>
              <a:t>Confidential and Proprietary</a:t>
            </a:r>
            <a:endParaRPr sz="600" dirty="0">
              <a:solidFill>
                <a:srgbClr val="666666"/>
              </a:solidFill>
              <a:latin typeface="Proxima Nova"/>
              <a:ea typeface="Proxima Nova"/>
              <a:cs typeface="Proxima Nova"/>
              <a:sym typeface="Proxima Nova"/>
            </a:endParaRPr>
          </a:p>
        </p:txBody>
      </p:sp>
    </p:spTree>
    <p:extLst>
      <p:ext uri="{BB962C8B-B14F-4D97-AF65-F5344CB8AC3E}">
        <p14:creationId xmlns:p14="http://schemas.microsoft.com/office/powerpoint/2010/main" val="2668708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4" name="Picture 3"/>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1386" y="0"/>
            <a:ext cx="8537171" cy="6858000"/>
          </a:xfrm>
          <a:prstGeom prst="rect">
            <a:avLst/>
          </a:prstGeom>
        </p:spPr>
      </p:pic>
      <p:sp>
        <p:nvSpPr>
          <p:cNvPr id="9" name="object 4"/>
          <p:cNvSpPr/>
          <p:nvPr/>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10" name="object 47"/>
          <p:cNvSpPr/>
          <p:nvPr/>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013" dirty="0">
              <a:latin typeface="Arial"/>
            </a:endParaRPr>
          </a:p>
        </p:txBody>
      </p:sp>
      <p:sp>
        <p:nvSpPr>
          <p:cNvPr id="2" name="Title 1"/>
          <p:cNvSpPr>
            <a:spLocks noGrp="1"/>
          </p:cNvSpPr>
          <p:nvPr>
            <p:ph type="ctrTitle"/>
          </p:nvPr>
        </p:nvSpPr>
        <p:spPr>
          <a:xfrm>
            <a:off x="1164255" y="1371601"/>
            <a:ext cx="6395224" cy="1958726"/>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64255" y="3330329"/>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463436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4"/>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60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702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4"/>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5"/>
            <a:ext cx="8229600" cy="4648199"/>
          </a:xfrm>
        </p:spPr>
        <p:txBody>
          <a:bodyPr/>
          <a:lstStyle>
            <a:lvl1pPr marL="0" indent="0">
              <a:lnSpc>
                <a:spcPct val="110000"/>
              </a:lnSpc>
              <a:buNone/>
              <a:defRPr/>
            </a:lvl1pPr>
          </a:lstStyle>
          <a:p>
            <a:pPr lvl="0"/>
            <a:r>
              <a:rPr lang="en-US"/>
              <a:t>Edit Master text styles</a:t>
            </a:r>
          </a:p>
        </p:txBody>
      </p:sp>
    </p:spTree>
    <p:extLst>
      <p:ext uri="{BB962C8B-B14F-4D97-AF65-F5344CB8AC3E}">
        <p14:creationId xmlns:p14="http://schemas.microsoft.com/office/powerpoint/2010/main" val="4249397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3"/>
            <a:ext cx="4038600" cy="4525963"/>
          </a:xfrm>
        </p:spPr>
        <p:txBody>
          <a:bodyPr/>
          <a:lstStyle>
            <a:lvl1pPr>
              <a:defRPr sz="1125"/>
            </a:lvl1pPr>
            <a:lvl2pPr>
              <a:defRPr sz="1125"/>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3"/>
            <a:ext cx="4038600" cy="4525963"/>
          </a:xfrm>
        </p:spPr>
        <p:txBody>
          <a:bodyPr/>
          <a:lstStyle>
            <a:lvl1pPr>
              <a:defRPr sz="1125"/>
            </a:lvl1pPr>
            <a:lvl2pPr>
              <a:defRPr sz="1125"/>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534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lnSpc>
                <a:spcPct val="90000"/>
              </a:lnSpc>
              <a:buNone/>
              <a:defRPr sz="112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57200" y="2144712"/>
            <a:ext cx="4040188" cy="3951288"/>
          </a:xfrm>
        </p:spPr>
        <p:txBody>
          <a:bodyPr/>
          <a:lstStyle>
            <a:lvl1pPr>
              <a:defRPr sz="1125"/>
            </a:lvl1pPr>
            <a:lvl2pPr>
              <a:defRPr sz="1125"/>
            </a:lvl2pPr>
            <a:lvl3pPr>
              <a:defRPr sz="1125"/>
            </a:lvl3pPr>
            <a:lvl4pPr>
              <a:defRPr sz="1013"/>
            </a:lvl4pPr>
            <a:lvl5pPr>
              <a:defRPr sz="1013"/>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04950"/>
            <a:ext cx="4041775" cy="639762"/>
          </a:xfrm>
        </p:spPr>
        <p:txBody>
          <a:bodyPr anchor="b"/>
          <a:lstStyle>
            <a:lvl1pPr marL="0" indent="0">
              <a:lnSpc>
                <a:spcPct val="90000"/>
              </a:lnSpc>
              <a:buNone/>
              <a:defRPr sz="112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5027" y="2144712"/>
            <a:ext cx="4041775" cy="3951288"/>
          </a:xfrm>
        </p:spPr>
        <p:txBody>
          <a:bodyPr/>
          <a:lstStyle>
            <a:lvl1pPr>
              <a:defRPr sz="1125"/>
            </a:lvl1pPr>
            <a:lvl2pPr>
              <a:defRPr sz="1125"/>
            </a:lvl2pPr>
            <a:lvl3pPr>
              <a:defRPr sz="1125"/>
            </a:lvl3pPr>
            <a:lvl4pPr>
              <a:defRPr sz="1013"/>
            </a:lvl4pPr>
            <a:lvl5pPr>
              <a:defRPr sz="1013"/>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1248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3"/>
            <a:ext cx="2560320" cy="4525963"/>
          </a:xfrm>
        </p:spPr>
        <p:txBody>
          <a:bodyPr/>
          <a:lstStyle>
            <a:lvl1pPr>
              <a:spcBef>
                <a:spcPts val="788"/>
              </a:spcBef>
              <a:defRPr sz="900"/>
            </a:lvl1pPr>
            <a:lvl2pPr marL="325041" indent="-132160">
              <a:defRPr sz="900"/>
            </a:lvl2pPr>
            <a:lvl3pPr marL="483989" indent="-96441">
              <a:defRPr sz="900"/>
            </a:lvl3pPr>
            <a:lvl4pPr marL="581323" indent="0">
              <a:defRPr sz="900"/>
            </a:lvl4pPr>
            <a:lvl5pPr marL="769739" indent="-98227">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3291840" y="1447803"/>
            <a:ext cx="2560320" cy="4525963"/>
          </a:xfrm>
        </p:spPr>
        <p:txBody>
          <a:bodyPr/>
          <a:lstStyle>
            <a:lvl1pPr>
              <a:spcBef>
                <a:spcPts val="788"/>
              </a:spcBef>
              <a:defRPr sz="900"/>
            </a:lvl1pPr>
            <a:lvl2pPr marL="325041" indent="-132160">
              <a:defRPr sz="900"/>
            </a:lvl2pPr>
            <a:lvl3pPr marL="483989" indent="-96441">
              <a:defRPr sz="900"/>
            </a:lvl3pPr>
            <a:lvl4pPr marL="581323" indent="0">
              <a:defRPr sz="900"/>
            </a:lvl4pPr>
            <a:lvl5pPr marL="769739" indent="-98227">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124222" y="1447803"/>
            <a:ext cx="2560320" cy="4525963"/>
          </a:xfrm>
        </p:spPr>
        <p:txBody>
          <a:bodyPr/>
          <a:lstStyle>
            <a:lvl1pPr>
              <a:spcBef>
                <a:spcPts val="788"/>
              </a:spcBef>
              <a:defRPr sz="900"/>
            </a:lvl1pPr>
            <a:lvl2pPr marL="325041" indent="-132160">
              <a:defRPr sz="900"/>
            </a:lvl2pPr>
            <a:lvl3pPr marL="483989" indent="-96441">
              <a:defRPr sz="900"/>
            </a:lvl3pPr>
            <a:lvl4pPr marL="581323" indent="0">
              <a:defRPr sz="900"/>
            </a:lvl4pPr>
            <a:lvl5pPr marL="769739" indent="-98227" defTabSz="255389">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862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Layout">
    <p:spTree>
      <p:nvGrpSpPr>
        <p:cNvPr id="1" name=""/>
        <p:cNvGrpSpPr/>
        <p:nvPr/>
      </p:nvGrpSpPr>
      <p:grpSpPr>
        <a:xfrm>
          <a:off x="0" y="0"/>
          <a:ext cx="0" cy="0"/>
          <a:chOff x="0" y="0"/>
          <a:chExt cx="0" cy="0"/>
        </a:xfrm>
      </p:grpSpPr>
      <p:sp>
        <p:nvSpPr>
          <p:cNvPr id="2" name="Title 1"/>
          <p:cNvSpPr>
            <a:spLocks noGrp="1"/>
          </p:cNvSpPr>
          <p:nvPr>
            <p:ph type="title"/>
          </p:nvPr>
        </p:nvSpPr>
        <p:spPr>
          <a:xfrm>
            <a:off x="347581" y="1606014"/>
            <a:ext cx="7422512" cy="1143000"/>
          </a:xfrm>
        </p:spPr>
        <p:txBody>
          <a:bodyPr anchor="t" anchorCtr="0">
            <a:noAutofit/>
          </a:bodyPr>
          <a:lstStyle>
            <a:lvl1pPr>
              <a:defRPr sz="3000" b="0">
                <a:solidFill>
                  <a:schemeClr val="tx2"/>
                </a:solidFill>
              </a:defRPr>
            </a:lvl1pPr>
          </a:lstStyle>
          <a:p>
            <a:r>
              <a:rPr lang="en-US"/>
              <a:t>Click to edit Master title style</a:t>
            </a:r>
          </a:p>
        </p:txBody>
      </p:sp>
    </p:spTree>
    <p:extLst>
      <p:ext uri="{BB962C8B-B14F-4D97-AF65-F5344CB8AC3E}">
        <p14:creationId xmlns:p14="http://schemas.microsoft.com/office/powerpoint/2010/main" val="4243015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990600" y="1388445"/>
            <a:ext cx="7162800" cy="1588127"/>
          </a:xfrm>
          <a:prstGeom prst="rect">
            <a:avLst/>
          </a:prstGeom>
          <a:noFill/>
        </p:spPr>
        <p:txBody>
          <a:bodyPr wrap="square" rtlCol="0">
            <a:spAutoFit/>
          </a:bodyPr>
          <a:lstStyle/>
          <a:p>
            <a:pPr algn="ctr">
              <a:lnSpc>
                <a:spcPct val="90000"/>
              </a:lnSpc>
            </a:pPr>
            <a:r>
              <a:rPr lang="en-US" sz="5400" b="1" dirty="0"/>
              <a:t>Photo Content</a:t>
            </a:r>
            <a:r>
              <a:rPr lang="en-US" sz="5400" b="1" baseline="0" dirty="0"/>
              <a:t> </a:t>
            </a:r>
            <a:r>
              <a:rPr lang="en-US" sz="5400" b="1" dirty="0"/>
              <a:t>Masters</a:t>
            </a:r>
          </a:p>
        </p:txBody>
      </p:sp>
    </p:spTree>
    <p:extLst>
      <p:ext uri="{BB962C8B-B14F-4D97-AF65-F5344CB8AC3E}">
        <p14:creationId xmlns:p14="http://schemas.microsoft.com/office/powerpoint/2010/main" val="1263779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4"/>
            <a:ext cx="82296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457200" y="1447800"/>
            <a:ext cx="39624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4724400" y="1150536"/>
            <a:ext cx="4419600" cy="5707464"/>
          </a:xfrm>
          <a:noFill/>
        </p:spPr>
        <p:txBody>
          <a:bodyPr/>
          <a:lstStyle/>
          <a:p>
            <a:r>
              <a:rPr lang="en-US" dirty="0"/>
              <a:t>Click icon to add picture</a:t>
            </a:r>
          </a:p>
        </p:txBody>
      </p:sp>
    </p:spTree>
    <p:extLst>
      <p:ext uri="{BB962C8B-B14F-4D97-AF65-F5344CB8AC3E}">
        <p14:creationId xmlns:p14="http://schemas.microsoft.com/office/powerpoint/2010/main" val="2489553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 Content + Landscap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7200" y="2692400"/>
            <a:ext cx="8229600" cy="3251200"/>
          </a:xfrm>
        </p:spPr>
        <p:txBody>
          <a:bodyPr/>
          <a:lstStyle/>
          <a:p>
            <a:r>
              <a:rPr lang="en-US" dirty="0"/>
              <a:t>Click icon to add picture</a:t>
            </a:r>
          </a:p>
        </p:txBody>
      </p:sp>
      <p:sp>
        <p:nvSpPr>
          <p:cNvPr id="2" name="Title 1"/>
          <p:cNvSpPr>
            <a:spLocks noGrp="1"/>
          </p:cNvSpPr>
          <p:nvPr>
            <p:ph type="title"/>
          </p:nvPr>
        </p:nvSpPr>
        <p:spPr>
          <a:xfrm>
            <a:off x="457200" y="304804"/>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5"/>
            <a:ext cx="8229600" cy="1066799"/>
          </a:xfr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2625763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216650"/>
          </a:xfrm>
        </p:spPr>
        <p:txBody>
          <a:bodyPr anchor="ctr" anchorCtr="1"/>
          <a:lstStyle>
            <a:lvl1pPr marL="0" indent="0">
              <a:buNone/>
              <a:defRPr/>
            </a:lvl1pPr>
          </a:lstStyle>
          <a:p>
            <a:r>
              <a:rPr lang="en-US" dirty="0"/>
              <a:t>Click icon to add picture</a:t>
            </a:r>
          </a:p>
        </p:txBody>
      </p:sp>
      <p:sp>
        <p:nvSpPr>
          <p:cNvPr id="13" name="Rectangle 12"/>
          <p:cNvSpPr/>
          <p:nvPr userDrawn="1"/>
        </p:nvSpPr>
        <p:spPr>
          <a:xfrm>
            <a:off x="1" y="6213479"/>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4" name="Picture 13"/>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9778" r="-27"/>
          <a:stretch/>
        </p:blipFill>
        <p:spPr>
          <a:xfrm>
            <a:off x="3" y="6213479"/>
            <a:ext cx="9155725" cy="644525"/>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Tree>
    <p:extLst>
      <p:ext uri="{BB962C8B-B14F-4D97-AF65-F5344CB8AC3E}">
        <p14:creationId xmlns:p14="http://schemas.microsoft.com/office/powerpoint/2010/main" val="1290453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Only Masters">
    <p:spTree>
      <p:nvGrpSpPr>
        <p:cNvPr id="1" name=""/>
        <p:cNvGrpSpPr/>
        <p:nvPr/>
      </p:nvGrpSpPr>
      <p:grpSpPr>
        <a:xfrm>
          <a:off x="0" y="0"/>
          <a:ext cx="0" cy="0"/>
          <a:chOff x="0" y="0"/>
          <a:chExt cx="0" cy="0"/>
        </a:xfrm>
      </p:grpSpPr>
      <p:sp>
        <p:nvSpPr>
          <p:cNvPr id="2" name="TextBox 1"/>
          <p:cNvSpPr txBox="1"/>
          <p:nvPr/>
        </p:nvSpPr>
        <p:spPr>
          <a:xfrm>
            <a:off x="990600" y="1388446"/>
            <a:ext cx="7162800" cy="1588127"/>
          </a:xfrm>
          <a:prstGeom prst="rect">
            <a:avLst/>
          </a:prstGeom>
          <a:noFill/>
        </p:spPr>
        <p:txBody>
          <a:bodyPr wrap="square" rtlCol="0">
            <a:spAutoFit/>
          </a:bodyPr>
          <a:lstStyle/>
          <a:p>
            <a:pPr algn="ctr">
              <a:lnSpc>
                <a:spcPct val="90000"/>
              </a:lnSpc>
            </a:pPr>
            <a:r>
              <a:rPr lang="en-US" sz="5400" b="1" dirty="0"/>
              <a:t>Title </a:t>
            </a:r>
            <a:br>
              <a:rPr lang="en-US" sz="5400" b="1" dirty="0"/>
            </a:br>
            <a:r>
              <a:rPr lang="en-US" sz="5400" b="1" dirty="0"/>
              <a:t>Only </a:t>
            </a:r>
            <a:r>
              <a:rPr lang="en-US" sz="5400" b="1" baseline="0" dirty="0"/>
              <a:t> </a:t>
            </a:r>
            <a:r>
              <a:rPr lang="en-US" sz="5400" b="1" dirty="0"/>
              <a:t>Masters</a:t>
            </a:r>
          </a:p>
        </p:txBody>
      </p:sp>
    </p:spTree>
    <p:extLst>
      <p:ext uri="{BB962C8B-B14F-4D97-AF65-F5344CB8AC3E}">
        <p14:creationId xmlns:p14="http://schemas.microsoft.com/office/powerpoint/2010/main" val="520244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Tree>
    <p:extLst>
      <p:ext uri="{BB962C8B-B14F-4D97-AF65-F5344CB8AC3E}">
        <p14:creationId xmlns:p14="http://schemas.microsoft.com/office/powerpoint/2010/main" val="2338871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sp>
        <p:nvSpPr>
          <p:cNvPr id="9" name="Rectangle 8"/>
          <p:cNvSpPr/>
          <p:nvPr userDrawn="1"/>
        </p:nvSpPr>
        <p:spPr>
          <a:xfrm>
            <a:off x="1" y="6213479"/>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0" name="Picture 9"/>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9778" r="-27"/>
          <a:stretch/>
        </p:blipFill>
        <p:spPr>
          <a:xfrm>
            <a:off x="3" y="6213479"/>
            <a:ext cx="9155725" cy="64452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Tree>
    <p:extLst>
      <p:ext uri="{BB962C8B-B14F-4D97-AF65-F5344CB8AC3E}">
        <p14:creationId xmlns:p14="http://schemas.microsoft.com/office/powerpoint/2010/main" val="1502760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Only" preserve="1">
  <p:cSld name="Title + Lin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a:t>Click to edit Master title style</a:t>
            </a:r>
          </a:p>
        </p:txBody>
      </p:sp>
      <p:cxnSp>
        <p:nvCxnSpPr>
          <p:cNvPr id="3" name="Straight Connector 2"/>
          <p:cNvCxnSpPr/>
          <p:nvPr userDrawn="1"/>
        </p:nvCxnSpPr>
        <p:spPr>
          <a:xfrm>
            <a:off x="457200" y="1143000"/>
            <a:ext cx="8686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9349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 Nothing 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762000"/>
          </a:xfrm>
        </p:spPr>
        <p:txBody>
          <a:bodyPr anchor="b" anchorCtr="0"/>
          <a:lstStyle/>
          <a:p>
            <a:r>
              <a:rPr lang="en-US"/>
              <a:t>Click to edit Master title style</a:t>
            </a:r>
          </a:p>
        </p:txBody>
      </p:sp>
    </p:spTree>
    <p:extLst>
      <p:ext uri="{BB962C8B-B14F-4D97-AF65-F5344CB8AC3E}">
        <p14:creationId xmlns:p14="http://schemas.microsoft.com/office/powerpoint/2010/main" val="1616542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Blank Master">
    <p:spTree>
      <p:nvGrpSpPr>
        <p:cNvPr id="1" name=""/>
        <p:cNvGrpSpPr/>
        <p:nvPr/>
      </p:nvGrpSpPr>
      <p:grpSpPr>
        <a:xfrm>
          <a:off x="0" y="0"/>
          <a:ext cx="0" cy="0"/>
          <a:chOff x="0" y="0"/>
          <a:chExt cx="0" cy="0"/>
        </a:xfrm>
      </p:grpSpPr>
      <p:sp>
        <p:nvSpPr>
          <p:cNvPr id="2" name="TextBox 1"/>
          <p:cNvSpPr txBox="1"/>
          <p:nvPr/>
        </p:nvSpPr>
        <p:spPr>
          <a:xfrm>
            <a:off x="990600" y="1388443"/>
            <a:ext cx="7162800" cy="840230"/>
          </a:xfrm>
          <a:prstGeom prst="rect">
            <a:avLst/>
          </a:prstGeom>
          <a:noFill/>
        </p:spPr>
        <p:txBody>
          <a:bodyPr wrap="square" rtlCol="0">
            <a:spAutoFit/>
          </a:bodyPr>
          <a:lstStyle/>
          <a:p>
            <a:pPr algn="ctr">
              <a:lnSpc>
                <a:spcPct val="90000"/>
              </a:lnSpc>
            </a:pPr>
            <a:r>
              <a:rPr lang="en-US" sz="5400" b="1" dirty="0"/>
              <a:t>Blank Masters</a:t>
            </a:r>
          </a:p>
        </p:txBody>
      </p:sp>
    </p:spTree>
    <p:extLst>
      <p:ext uri="{BB962C8B-B14F-4D97-AF65-F5344CB8AC3E}">
        <p14:creationId xmlns:p14="http://schemas.microsoft.com/office/powerpoint/2010/main" val="2575142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No Line">
    <p:spTree>
      <p:nvGrpSpPr>
        <p:cNvPr id="1" name=""/>
        <p:cNvGrpSpPr/>
        <p:nvPr/>
      </p:nvGrpSpPr>
      <p:grpSpPr>
        <a:xfrm>
          <a:off x="0" y="0"/>
          <a:ext cx="0" cy="0"/>
          <a:chOff x="0" y="0"/>
          <a:chExt cx="0" cy="0"/>
        </a:xfrm>
      </p:grpSpPr>
      <p:sp>
        <p:nvSpPr>
          <p:cNvPr id="5" name="Rectangle 19"/>
          <p:cNvSpPr>
            <a:spLocks noChangeArrowheads="1"/>
          </p:cNvSpPr>
          <p:nvPr userDrawn="1"/>
        </p:nvSpPr>
        <p:spPr bwMode="auto">
          <a:xfrm>
            <a:off x="0" y="0"/>
            <a:ext cx="9144000" cy="228600"/>
          </a:xfrm>
          <a:prstGeom prst="rect">
            <a:avLst/>
          </a:prstGeom>
          <a:solidFill>
            <a:srgbClr val="023873"/>
          </a:solidFill>
          <a:ln>
            <a:noFill/>
          </a:ln>
          <a:extLst/>
        </p:spPr>
        <p:txBody>
          <a:bodyPr wrap="none" anchor="ctr"/>
          <a:lstStyle/>
          <a:p>
            <a:pPr defTabSz="342892"/>
            <a:endParaRPr lang="en-US" sz="1350" dirty="0">
              <a:solidFill>
                <a:srgbClr val="3B3C3E"/>
              </a:solidFill>
            </a:endParaRPr>
          </a:p>
        </p:txBody>
      </p:sp>
    </p:spTree>
    <p:extLst>
      <p:ext uri="{BB962C8B-B14F-4D97-AF65-F5344CB8AC3E}">
        <p14:creationId xmlns:p14="http://schemas.microsoft.com/office/powerpoint/2010/main" val="6535972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Blank with Footer">
    <p:spTree>
      <p:nvGrpSpPr>
        <p:cNvPr id="1" name=""/>
        <p:cNvGrpSpPr/>
        <p:nvPr/>
      </p:nvGrpSpPr>
      <p:grpSpPr>
        <a:xfrm>
          <a:off x="0" y="0"/>
          <a:ext cx="0" cy="0"/>
          <a:chOff x="0" y="0"/>
          <a:chExt cx="0" cy="0"/>
        </a:xfrm>
      </p:grpSpPr>
      <p:sp>
        <p:nvSpPr>
          <p:cNvPr id="7" name="Rectangle 6"/>
          <p:cNvSpPr/>
          <p:nvPr userDrawn="1"/>
        </p:nvSpPr>
        <p:spPr>
          <a:xfrm>
            <a:off x="1" y="6213479"/>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9" name="Picture 8"/>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9778" r="-27"/>
          <a:stretch/>
        </p:blipFill>
        <p:spPr>
          <a:xfrm>
            <a:off x="3" y="6213479"/>
            <a:ext cx="9155725" cy="644525"/>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Tree>
    <p:extLst>
      <p:ext uri="{BB962C8B-B14F-4D97-AF65-F5344CB8AC3E}">
        <p14:creationId xmlns:p14="http://schemas.microsoft.com/office/powerpoint/2010/main" val="3277712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058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SECTIONS">
    <p:spTree>
      <p:nvGrpSpPr>
        <p:cNvPr id="1" name=""/>
        <p:cNvGrpSpPr/>
        <p:nvPr/>
      </p:nvGrpSpPr>
      <p:grpSpPr>
        <a:xfrm>
          <a:off x="0" y="0"/>
          <a:ext cx="0" cy="0"/>
          <a:chOff x="0" y="0"/>
          <a:chExt cx="0" cy="0"/>
        </a:xfrm>
      </p:grpSpPr>
      <p:sp>
        <p:nvSpPr>
          <p:cNvPr id="2" name="TextBox 1"/>
          <p:cNvSpPr txBox="1"/>
          <p:nvPr/>
        </p:nvSpPr>
        <p:spPr>
          <a:xfrm>
            <a:off x="990600" y="2053241"/>
            <a:ext cx="7162800" cy="840230"/>
          </a:xfrm>
          <a:prstGeom prst="rect">
            <a:avLst/>
          </a:prstGeom>
          <a:noFill/>
        </p:spPr>
        <p:txBody>
          <a:bodyPr wrap="square" rtlCol="0">
            <a:spAutoFit/>
          </a:bodyPr>
          <a:lstStyle/>
          <a:p>
            <a:pPr algn="ctr">
              <a:lnSpc>
                <a:spcPct val="90000"/>
              </a:lnSpc>
            </a:pPr>
            <a:r>
              <a:rPr lang="en-US" sz="5400" b="1" dirty="0"/>
              <a:t>Section</a:t>
            </a:r>
            <a:r>
              <a:rPr lang="en-US" sz="5400" b="1" baseline="0" dirty="0"/>
              <a:t> Masters</a:t>
            </a:r>
            <a:endParaRPr lang="en-US" sz="5400" b="1" dirty="0"/>
          </a:p>
        </p:txBody>
      </p:sp>
    </p:spTree>
    <p:extLst>
      <p:ext uri="{BB962C8B-B14F-4D97-AF65-F5344CB8AC3E}">
        <p14:creationId xmlns:p14="http://schemas.microsoft.com/office/powerpoint/2010/main" val="4092599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
        <p:nvSpPr>
          <p:cNvPr id="18" name="Rectangle 17"/>
          <p:cNvSpPr/>
          <p:nvPr userDrawn="1"/>
        </p:nvSpPr>
        <p:spPr>
          <a:xfrm>
            <a:off x="0" y="0"/>
            <a:ext cx="8534400" cy="6858000"/>
          </a:xfrm>
          <a:prstGeom prst="rect">
            <a:avLst/>
          </a:prstGeom>
          <a:solidFill>
            <a:srgbClr val="063F8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9" name="Picture 18"/>
          <p:cNvPicPr>
            <a:picLocks noChangeAspect="1"/>
          </p:cNvPicPr>
          <p:nvPr userDrawn="1"/>
        </p:nvPicPr>
        <p:blipFill>
          <a:blip r:embed="rId3">
            <a:alphaModFix amt="71000"/>
            <a:extLst>
              <a:ext uri="{28A0092B-C50C-407E-A947-70E740481C1C}">
                <a14:useLocalDpi xmlns:a14="http://schemas.microsoft.com/office/drawing/2010/main" val="0"/>
              </a:ext>
            </a:extLst>
          </a:blip>
          <a:stretch>
            <a:fillRect/>
          </a:stretch>
        </p:blipFill>
        <p:spPr>
          <a:xfrm>
            <a:off x="-2769" y="0"/>
            <a:ext cx="8537171" cy="6858000"/>
          </a:xfrm>
          <a:prstGeom prst="rect">
            <a:avLst/>
          </a:prstGeom>
        </p:spPr>
      </p:pic>
      <p:sp>
        <p:nvSpPr>
          <p:cNvPr id="20" name="object 4"/>
          <p:cNvSpPr/>
          <p:nvPr userDrawn="1"/>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21" name="object 47"/>
          <p:cNvSpPr/>
          <p:nvPr userDrawn="1"/>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013" dirty="0">
              <a:latin typeface="Arial"/>
            </a:endParaRPr>
          </a:p>
        </p:txBody>
      </p:sp>
      <p:sp>
        <p:nvSpPr>
          <p:cNvPr id="22" name="Title 1"/>
          <p:cNvSpPr>
            <a:spLocks noGrp="1"/>
          </p:cNvSpPr>
          <p:nvPr>
            <p:ph type="ctrTitle"/>
          </p:nvPr>
        </p:nvSpPr>
        <p:spPr>
          <a:xfrm>
            <a:off x="1164255" y="704731"/>
            <a:ext cx="6395224" cy="3044262"/>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164255" y="3748998"/>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3342123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Header - Re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
        <p:nvSpPr>
          <p:cNvPr id="18" name="Rectangle 17"/>
          <p:cNvSpPr/>
          <p:nvPr userDrawn="1"/>
        </p:nvSpPr>
        <p:spPr>
          <a:xfrm>
            <a:off x="0" y="0"/>
            <a:ext cx="8534400" cy="6858000"/>
          </a:xfrm>
          <a:prstGeom prst="rect">
            <a:avLst/>
          </a:prstGeom>
          <a:solidFill>
            <a:srgbClr val="CB3328">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9" name="Picture 18"/>
          <p:cNvPicPr>
            <a:picLocks noChangeAspect="1"/>
          </p:cNvPicPr>
          <p:nvPr userDrawn="1"/>
        </p:nvPicPr>
        <p:blipFill>
          <a:blip r:embed="rId3">
            <a:alphaModFix amt="71000"/>
            <a:extLst>
              <a:ext uri="{28A0092B-C50C-407E-A947-70E740481C1C}">
                <a14:useLocalDpi xmlns:a14="http://schemas.microsoft.com/office/drawing/2010/main" val="0"/>
              </a:ext>
            </a:extLst>
          </a:blip>
          <a:stretch>
            <a:fillRect/>
          </a:stretch>
        </p:blipFill>
        <p:spPr>
          <a:xfrm>
            <a:off x="2" y="0"/>
            <a:ext cx="8537171" cy="6858000"/>
          </a:xfrm>
          <a:prstGeom prst="rect">
            <a:avLst/>
          </a:prstGeom>
        </p:spPr>
      </p:pic>
      <p:sp>
        <p:nvSpPr>
          <p:cNvPr id="20" name="object 4"/>
          <p:cNvSpPr/>
          <p:nvPr userDrawn="1"/>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CB3328">
              <a:alpha val="85000"/>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21" name="object 47"/>
          <p:cNvSpPr/>
          <p:nvPr userDrawn="1"/>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CB3328">
              <a:alpha val="85000"/>
            </a:srgbClr>
          </a:solidFill>
        </p:spPr>
        <p:txBody>
          <a:bodyPr wrap="square" lIns="0" tIns="0" rIns="0" bIns="0" rtlCol="0"/>
          <a:lstStyle/>
          <a:p>
            <a:endParaRPr sz="1013" dirty="0">
              <a:latin typeface="Arial"/>
            </a:endParaRPr>
          </a:p>
        </p:txBody>
      </p:sp>
      <p:sp>
        <p:nvSpPr>
          <p:cNvPr id="22" name="Title 1"/>
          <p:cNvSpPr>
            <a:spLocks noGrp="1"/>
          </p:cNvSpPr>
          <p:nvPr>
            <p:ph type="ctrTitle"/>
          </p:nvPr>
        </p:nvSpPr>
        <p:spPr>
          <a:xfrm>
            <a:off x="1164255" y="704731"/>
            <a:ext cx="6395224" cy="3044262"/>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164255" y="3748998"/>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214803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
        <p:nvSpPr>
          <p:cNvPr id="18" name="Rectangle 17"/>
          <p:cNvSpPr/>
          <p:nvPr userDrawn="1"/>
        </p:nvSpPr>
        <p:spPr>
          <a:xfrm>
            <a:off x="0" y="0"/>
            <a:ext cx="8534400" cy="6858000"/>
          </a:xfrm>
          <a:prstGeom prst="rect">
            <a:avLst/>
          </a:prstGeom>
          <a:solidFill>
            <a:srgbClr val="ED752A">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9" name="Picture 18"/>
          <p:cNvPicPr>
            <a:picLocks noChangeAspect="1"/>
          </p:cNvPicPr>
          <p:nvPr userDrawn="1"/>
        </p:nvPicPr>
        <p:blipFill>
          <a:blip r:embed="rId3">
            <a:alphaModFix amt="71000"/>
            <a:extLst>
              <a:ext uri="{28A0092B-C50C-407E-A947-70E740481C1C}">
                <a14:useLocalDpi xmlns:a14="http://schemas.microsoft.com/office/drawing/2010/main" val="0"/>
              </a:ext>
            </a:extLst>
          </a:blip>
          <a:stretch>
            <a:fillRect/>
          </a:stretch>
        </p:blipFill>
        <p:spPr>
          <a:xfrm>
            <a:off x="-2769" y="0"/>
            <a:ext cx="8537171" cy="6858000"/>
          </a:xfrm>
          <a:prstGeom prst="rect">
            <a:avLst/>
          </a:prstGeom>
        </p:spPr>
      </p:pic>
      <p:sp>
        <p:nvSpPr>
          <p:cNvPr id="20" name="object 4"/>
          <p:cNvSpPr/>
          <p:nvPr userDrawn="1"/>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ED752A">
              <a:alpha val="84706"/>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21" name="object 47"/>
          <p:cNvSpPr/>
          <p:nvPr userDrawn="1"/>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ED752A">
              <a:alpha val="85000"/>
            </a:srgbClr>
          </a:solidFill>
        </p:spPr>
        <p:txBody>
          <a:bodyPr wrap="square" lIns="0" tIns="0" rIns="0" bIns="0" rtlCol="0"/>
          <a:lstStyle/>
          <a:p>
            <a:endParaRPr sz="1013" dirty="0">
              <a:latin typeface="Arial"/>
            </a:endParaRPr>
          </a:p>
        </p:txBody>
      </p:sp>
      <p:sp>
        <p:nvSpPr>
          <p:cNvPr id="22" name="Title 1"/>
          <p:cNvSpPr>
            <a:spLocks noGrp="1"/>
          </p:cNvSpPr>
          <p:nvPr>
            <p:ph type="ctrTitle"/>
          </p:nvPr>
        </p:nvSpPr>
        <p:spPr>
          <a:xfrm>
            <a:off x="1164255" y="704731"/>
            <a:ext cx="6395224" cy="3044262"/>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164255" y="3748998"/>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541356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
        <p:nvSpPr>
          <p:cNvPr id="18" name="Rectangle 17"/>
          <p:cNvSpPr/>
          <p:nvPr userDrawn="1"/>
        </p:nvSpPr>
        <p:spPr>
          <a:xfrm>
            <a:off x="0" y="0"/>
            <a:ext cx="8534400" cy="6858000"/>
          </a:xfrm>
          <a:prstGeom prst="rect">
            <a:avLst/>
          </a:prstGeom>
          <a:solidFill>
            <a:srgbClr val="A4BB32">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9" name="Picture 18"/>
          <p:cNvPicPr>
            <a:picLocks noChangeAspect="1"/>
          </p:cNvPicPr>
          <p:nvPr userDrawn="1"/>
        </p:nvPicPr>
        <p:blipFill>
          <a:blip r:embed="rId3">
            <a:alphaModFix amt="71000"/>
            <a:extLst>
              <a:ext uri="{28A0092B-C50C-407E-A947-70E740481C1C}">
                <a14:useLocalDpi xmlns:a14="http://schemas.microsoft.com/office/drawing/2010/main" val="0"/>
              </a:ext>
            </a:extLst>
          </a:blip>
          <a:stretch>
            <a:fillRect/>
          </a:stretch>
        </p:blipFill>
        <p:spPr>
          <a:xfrm>
            <a:off x="-1386" y="0"/>
            <a:ext cx="8537171" cy="6858000"/>
          </a:xfrm>
          <a:prstGeom prst="rect">
            <a:avLst/>
          </a:prstGeom>
        </p:spPr>
      </p:pic>
      <p:sp>
        <p:nvSpPr>
          <p:cNvPr id="20" name="object 4"/>
          <p:cNvSpPr/>
          <p:nvPr userDrawn="1"/>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A4BB32">
              <a:alpha val="85000"/>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21" name="object 47"/>
          <p:cNvSpPr/>
          <p:nvPr userDrawn="1"/>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A4BB32">
              <a:alpha val="85000"/>
            </a:srgbClr>
          </a:solidFill>
        </p:spPr>
        <p:txBody>
          <a:bodyPr wrap="square" lIns="0" tIns="0" rIns="0" bIns="0" rtlCol="0"/>
          <a:lstStyle/>
          <a:p>
            <a:endParaRPr sz="1013" dirty="0">
              <a:latin typeface="Arial"/>
            </a:endParaRPr>
          </a:p>
        </p:txBody>
      </p:sp>
      <p:sp>
        <p:nvSpPr>
          <p:cNvPr id="22" name="Title 1"/>
          <p:cNvSpPr>
            <a:spLocks noGrp="1"/>
          </p:cNvSpPr>
          <p:nvPr>
            <p:ph type="ctrTitle"/>
          </p:nvPr>
        </p:nvSpPr>
        <p:spPr>
          <a:xfrm>
            <a:off x="1164255" y="704731"/>
            <a:ext cx="6395224" cy="3044262"/>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164255" y="3748998"/>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1407292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ction Header - SkyBlue">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
        <p:nvSpPr>
          <p:cNvPr id="18" name="Rectangle 17"/>
          <p:cNvSpPr/>
          <p:nvPr userDrawn="1"/>
        </p:nvSpPr>
        <p:spPr>
          <a:xfrm>
            <a:off x="0" y="0"/>
            <a:ext cx="8534400" cy="6858000"/>
          </a:xfrm>
          <a:prstGeom prst="rect">
            <a:avLst/>
          </a:prstGeom>
          <a:solidFill>
            <a:srgbClr val="1089B1">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9" name="Picture 18"/>
          <p:cNvPicPr>
            <a:picLocks noChangeAspect="1"/>
          </p:cNvPicPr>
          <p:nvPr userDrawn="1"/>
        </p:nvPicPr>
        <p:blipFill>
          <a:blip r:embed="rId3">
            <a:alphaModFix amt="71000"/>
            <a:extLst>
              <a:ext uri="{28A0092B-C50C-407E-A947-70E740481C1C}">
                <a14:useLocalDpi xmlns:a14="http://schemas.microsoft.com/office/drawing/2010/main" val="0"/>
              </a:ext>
            </a:extLst>
          </a:blip>
          <a:stretch>
            <a:fillRect/>
          </a:stretch>
        </p:blipFill>
        <p:spPr>
          <a:xfrm>
            <a:off x="-2769" y="0"/>
            <a:ext cx="8537171" cy="6858000"/>
          </a:xfrm>
          <a:prstGeom prst="rect">
            <a:avLst/>
          </a:prstGeom>
        </p:spPr>
      </p:pic>
      <p:sp>
        <p:nvSpPr>
          <p:cNvPr id="20" name="object 4"/>
          <p:cNvSpPr/>
          <p:nvPr userDrawn="1"/>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1089B1">
              <a:alpha val="84706"/>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21" name="object 47"/>
          <p:cNvSpPr/>
          <p:nvPr userDrawn="1"/>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1089B1">
              <a:alpha val="85000"/>
            </a:srgbClr>
          </a:solidFill>
        </p:spPr>
        <p:txBody>
          <a:bodyPr wrap="square" lIns="0" tIns="0" rIns="0" bIns="0" rtlCol="0"/>
          <a:lstStyle/>
          <a:p>
            <a:endParaRPr sz="1013" dirty="0">
              <a:latin typeface="Arial"/>
            </a:endParaRPr>
          </a:p>
        </p:txBody>
      </p:sp>
      <p:sp>
        <p:nvSpPr>
          <p:cNvPr id="22" name="Title 1"/>
          <p:cNvSpPr>
            <a:spLocks noGrp="1"/>
          </p:cNvSpPr>
          <p:nvPr>
            <p:ph type="ctrTitle"/>
          </p:nvPr>
        </p:nvSpPr>
        <p:spPr>
          <a:xfrm>
            <a:off x="1164255" y="704731"/>
            <a:ext cx="6395224" cy="3044262"/>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164255" y="3748998"/>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19684606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ection Header - Purple">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
        <p:nvSpPr>
          <p:cNvPr id="18" name="Rectangle 17"/>
          <p:cNvSpPr/>
          <p:nvPr userDrawn="1"/>
        </p:nvSpPr>
        <p:spPr>
          <a:xfrm>
            <a:off x="0" y="0"/>
            <a:ext cx="8534400" cy="6858000"/>
          </a:xfrm>
          <a:prstGeom prst="rect">
            <a:avLst/>
          </a:prstGeom>
          <a:solidFill>
            <a:srgbClr val="511A69">
              <a:alpha val="9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9" name="Picture 18"/>
          <p:cNvPicPr>
            <a:picLocks noChangeAspect="1"/>
          </p:cNvPicPr>
          <p:nvPr userDrawn="1"/>
        </p:nvPicPr>
        <p:blipFill>
          <a:blip r:embed="rId3">
            <a:alphaModFix amt="71000"/>
            <a:extLst>
              <a:ext uri="{28A0092B-C50C-407E-A947-70E740481C1C}">
                <a14:useLocalDpi xmlns:a14="http://schemas.microsoft.com/office/drawing/2010/main" val="0"/>
              </a:ext>
            </a:extLst>
          </a:blip>
          <a:stretch>
            <a:fillRect/>
          </a:stretch>
        </p:blipFill>
        <p:spPr>
          <a:xfrm>
            <a:off x="-2769" y="0"/>
            <a:ext cx="8537171" cy="6858000"/>
          </a:xfrm>
          <a:prstGeom prst="rect">
            <a:avLst/>
          </a:prstGeom>
        </p:spPr>
      </p:pic>
      <p:sp>
        <p:nvSpPr>
          <p:cNvPr id="20" name="object 4"/>
          <p:cNvSpPr/>
          <p:nvPr userDrawn="1"/>
        </p:nvSpPr>
        <p:spPr>
          <a:xfrm>
            <a:off x="578558"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511A69">
              <a:alpha val="85000"/>
            </a:srgbClr>
          </a:solidFill>
          <a:ln>
            <a:noFill/>
          </a:ln>
          <a:effectLst/>
        </p:spPr>
        <p:txBody>
          <a:bodyPr vert="horz" wrap="square" lIns="257175" tIns="257175" rIns="360045" bIns="349758" rtlCol="0" anchor="ctr" anchorCtr="0">
            <a:noAutofit/>
          </a:bodyPr>
          <a:lstStyle/>
          <a:p>
            <a:pPr lvl="0">
              <a:lnSpc>
                <a:spcPct val="90000"/>
              </a:lnSpc>
              <a:spcBef>
                <a:spcPct val="0"/>
              </a:spcBef>
              <a:buNone/>
            </a:pPr>
            <a:endParaRPr sz="2250" b="0" i="0" dirty="0">
              <a:solidFill>
                <a:srgbClr val="FFFFFF"/>
              </a:solidFill>
              <a:latin typeface="Arial"/>
            </a:endParaRPr>
          </a:p>
        </p:txBody>
      </p:sp>
      <p:sp>
        <p:nvSpPr>
          <p:cNvPr id="21" name="object 47"/>
          <p:cNvSpPr/>
          <p:nvPr userDrawn="1"/>
        </p:nvSpPr>
        <p:spPr>
          <a:xfrm>
            <a:off x="8570032" y="5367016"/>
            <a:ext cx="312092" cy="312093"/>
          </a:xfrm>
          <a:custGeom>
            <a:avLst/>
            <a:gdLst/>
            <a:ahLst/>
            <a:cxnLst/>
            <a:rect l="l" t="t" r="r" b="b"/>
            <a:pathLst>
              <a:path w="443865" h="443865">
                <a:moveTo>
                  <a:pt x="443776" y="0"/>
                </a:moveTo>
                <a:lnTo>
                  <a:pt x="0" y="0"/>
                </a:lnTo>
                <a:lnTo>
                  <a:pt x="0" y="443776"/>
                </a:lnTo>
                <a:lnTo>
                  <a:pt x="443776" y="0"/>
                </a:lnTo>
                <a:close/>
              </a:path>
            </a:pathLst>
          </a:custGeom>
          <a:solidFill>
            <a:srgbClr val="511A69">
              <a:alpha val="85000"/>
            </a:srgbClr>
          </a:solidFill>
        </p:spPr>
        <p:txBody>
          <a:bodyPr wrap="square" lIns="0" tIns="0" rIns="0" bIns="0" rtlCol="0"/>
          <a:lstStyle/>
          <a:p>
            <a:endParaRPr sz="1013" dirty="0">
              <a:latin typeface="Arial"/>
            </a:endParaRPr>
          </a:p>
        </p:txBody>
      </p:sp>
      <p:sp>
        <p:nvSpPr>
          <p:cNvPr id="22" name="Title 1"/>
          <p:cNvSpPr>
            <a:spLocks noGrp="1"/>
          </p:cNvSpPr>
          <p:nvPr>
            <p:ph type="ctrTitle"/>
          </p:nvPr>
        </p:nvSpPr>
        <p:spPr>
          <a:xfrm>
            <a:off x="1164255" y="704731"/>
            <a:ext cx="6395224" cy="3044262"/>
          </a:xfrm>
          <a:solidFill>
            <a:schemeClr val="tx2">
              <a:alpha val="0"/>
            </a:schemeClr>
          </a:solidFill>
        </p:spPr>
        <p:txBody>
          <a:bodyPr lIns="0" rIns="0" bIns="91440" anchor="b" anchorCtr="0"/>
          <a:lstStyle>
            <a:lvl1pPr>
              <a:defRPr sz="2138">
                <a:solidFill>
                  <a:srgbClr val="FFFFFF"/>
                </a:solidFill>
              </a:defRPr>
            </a:lvl1pPr>
          </a:lstStyle>
          <a:p>
            <a:r>
              <a:rPr lang="en-US"/>
              <a:t>Click to edit Master title style</a:t>
            </a:r>
            <a:endParaRPr lang="en-US" dirty="0"/>
          </a:p>
        </p:txBody>
      </p:sp>
      <p:sp>
        <p:nvSpPr>
          <p:cNvPr id="23" name="Subtitle 2"/>
          <p:cNvSpPr>
            <a:spLocks noGrp="1"/>
          </p:cNvSpPr>
          <p:nvPr>
            <p:ph type="subTitle" idx="1"/>
          </p:nvPr>
        </p:nvSpPr>
        <p:spPr>
          <a:xfrm>
            <a:off x="1164255" y="3748998"/>
            <a:ext cx="6395224" cy="1546471"/>
          </a:xfrm>
          <a:solidFill>
            <a:schemeClr val="tx2">
              <a:alpha val="0"/>
            </a:schemeClr>
          </a:solidFill>
        </p:spPr>
        <p:txBody>
          <a:bodyPr lIns="0" rIns="0" bIns="91440">
            <a:noAutofit/>
          </a:bodyPr>
          <a:lstStyle>
            <a:lvl1pPr marL="0" indent="0" algn="l">
              <a:lnSpc>
                <a:spcPct val="103000"/>
              </a:lnSpc>
              <a:spcBef>
                <a:spcPts val="0"/>
              </a:spcBef>
              <a:buNone/>
              <a:defRPr sz="1350" baseline="0">
                <a:solidFill>
                  <a:srgbClr val="FFFFFF"/>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384" y="5867400"/>
            <a:ext cx="5851835" cy="396218"/>
          </a:xfrm>
          <a:prstGeom prst="rect">
            <a:avLst/>
          </a:prstGeom>
        </p:spPr>
      </p:pic>
    </p:spTree>
    <p:extLst>
      <p:ext uri="{BB962C8B-B14F-4D97-AF65-F5344CB8AC3E}">
        <p14:creationId xmlns:p14="http://schemas.microsoft.com/office/powerpoint/2010/main" val="2346049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300" y="3147386"/>
            <a:ext cx="8153400" cy="552054"/>
          </a:xfrm>
          <a:prstGeom prst="rect">
            <a:avLst/>
          </a:prstGeom>
        </p:spPr>
      </p:pic>
    </p:spTree>
    <p:extLst>
      <p:ext uri="{BB962C8B-B14F-4D97-AF65-F5344CB8AC3E}">
        <p14:creationId xmlns:p14="http://schemas.microsoft.com/office/powerpoint/2010/main" val="1719808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3784"/>
            <a:ext cx="8535786" cy="6854217"/>
          </a:xfrm>
          <a:prstGeom prst="rect">
            <a:avLst/>
          </a:prstGeom>
        </p:spPr>
      </p:pic>
      <p:sp>
        <p:nvSpPr>
          <p:cNvPr id="9" name="object 4"/>
          <p:cNvSpPr/>
          <p:nvPr/>
        </p:nvSpPr>
        <p:spPr>
          <a:xfrm>
            <a:off x="578558" y="704731"/>
            <a:ext cx="8279694"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rgbClr val="063F89">
              <a:alpha val="85000"/>
            </a:srgbClr>
          </a:solidFill>
          <a:ln>
            <a:noFill/>
          </a:ln>
          <a:effectLst/>
        </p:spPr>
        <p:txBody>
          <a:bodyPr vert="horz" wrap="square" lIns="342900" tIns="342900" rIns="480060" bIns="466344" rtlCol="0" anchor="ctr" anchorCtr="0">
            <a:noAutofit/>
          </a:bodyPr>
          <a:lstStyle/>
          <a:p>
            <a:pPr lvl="0">
              <a:lnSpc>
                <a:spcPct val="90000"/>
              </a:lnSpc>
              <a:spcBef>
                <a:spcPct val="0"/>
              </a:spcBef>
              <a:buNone/>
            </a:pPr>
            <a:endParaRPr sz="3000" b="0" i="0" dirty="0">
              <a:solidFill>
                <a:srgbClr val="FFFFFF"/>
              </a:solidFill>
              <a:latin typeface="Arial"/>
            </a:endParaRPr>
          </a:p>
        </p:txBody>
      </p:sp>
      <p:sp>
        <p:nvSpPr>
          <p:cNvPr id="10" name="object 47"/>
          <p:cNvSpPr/>
          <p:nvPr/>
        </p:nvSpPr>
        <p:spPr>
          <a:xfrm>
            <a:off x="8570033" y="5377130"/>
            <a:ext cx="288219" cy="388449"/>
          </a:xfrm>
          <a:custGeom>
            <a:avLst/>
            <a:gdLst/>
            <a:ahLst/>
            <a:cxnLst/>
            <a:rect l="l" t="t" r="r" b="b"/>
            <a:pathLst>
              <a:path w="443865" h="443865">
                <a:moveTo>
                  <a:pt x="443776" y="0"/>
                </a:moveTo>
                <a:lnTo>
                  <a:pt x="0" y="0"/>
                </a:lnTo>
                <a:lnTo>
                  <a:pt x="0" y="443776"/>
                </a:lnTo>
                <a:lnTo>
                  <a:pt x="443776" y="0"/>
                </a:lnTo>
                <a:close/>
              </a:path>
            </a:pathLst>
          </a:custGeom>
          <a:solidFill>
            <a:srgbClr val="063F89">
              <a:alpha val="85000"/>
            </a:srgbClr>
          </a:solidFill>
        </p:spPr>
        <p:txBody>
          <a:bodyPr wrap="square" lIns="0" tIns="0" rIns="0" bIns="0" rtlCol="0"/>
          <a:lstStyle/>
          <a:p>
            <a:endParaRPr sz="1350" dirty="0">
              <a:latin typeface="Arial"/>
            </a:endParaRPr>
          </a:p>
        </p:txBody>
      </p:sp>
      <p:sp>
        <p:nvSpPr>
          <p:cNvPr id="2" name="Title 1"/>
          <p:cNvSpPr>
            <a:spLocks noGrp="1"/>
          </p:cNvSpPr>
          <p:nvPr>
            <p:ph type="ctrTitle"/>
          </p:nvPr>
        </p:nvSpPr>
        <p:spPr>
          <a:xfrm>
            <a:off x="914403" y="1066800"/>
            <a:ext cx="6645077" cy="2187326"/>
          </a:xfrm>
          <a:solidFill>
            <a:schemeClr val="tx2">
              <a:alpha val="0"/>
            </a:schemeClr>
          </a:solidFill>
        </p:spPr>
        <p:txBody>
          <a:bodyPr lIns="0" rIns="0" bIns="91440" anchor="b" anchorCtr="0"/>
          <a:lstStyle>
            <a:lvl1pPr>
              <a:defRPr sz="285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914403" y="3254132"/>
            <a:ext cx="6645077" cy="1546471"/>
          </a:xfrm>
          <a:solidFill>
            <a:schemeClr val="tx2">
              <a:alpha val="0"/>
            </a:schemeClr>
          </a:solidFill>
        </p:spPr>
        <p:txBody>
          <a:bodyPr lIns="0" rIns="0" bIns="91440">
            <a:noAutofit/>
          </a:bodyPr>
          <a:lstStyle>
            <a:lvl1pPr marL="0" indent="0" algn="l">
              <a:lnSpc>
                <a:spcPct val="103000"/>
              </a:lnSpc>
              <a:spcBef>
                <a:spcPts val="0"/>
              </a:spcBef>
              <a:buNone/>
              <a:defRPr sz="1800"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17383" y="5867400"/>
            <a:ext cx="4800600" cy="433388"/>
          </a:xfrm>
          <a:prstGeom prst="rect">
            <a:avLst/>
          </a:prstGeom>
        </p:spPr>
      </p:pic>
    </p:spTree>
    <p:extLst>
      <p:ext uri="{BB962C8B-B14F-4D97-AF65-F5344CB8AC3E}">
        <p14:creationId xmlns:p14="http://schemas.microsoft.com/office/powerpoint/2010/main" val="4029727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530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0" y="0"/>
            <a:ext cx="8534400" cy="6858000"/>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4710" y="0"/>
            <a:ext cx="8537171" cy="6858000"/>
          </a:xfrm>
          <a:prstGeom prst="rect">
            <a:avLst/>
          </a:prstGeom>
        </p:spPr>
      </p:pic>
      <p:sp>
        <p:nvSpPr>
          <p:cNvPr id="9" name="object 4"/>
          <p:cNvSpPr/>
          <p:nvPr/>
        </p:nvSpPr>
        <p:spPr>
          <a:xfrm>
            <a:off x="578556" y="704731"/>
            <a:ext cx="8307955" cy="4626046"/>
          </a:xfrm>
          <a:custGeom>
            <a:avLst/>
            <a:gdLst/>
            <a:ahLst/>
            <a:cxnLst/>
            <a:rect l="l" t="t" r="r" b="b"/>
            <a:pathLst>
              <a:path w="12653645" h="6024880">
                <a:moveTo>
                  <a:pt x="0" y="6024753"/>
                </a:moveTo>
                <a:lnTo>
                  <a:pt x="12653391" y="6024753"/>
                </a:lnTo>
                <a:lnTo>
                  <a:pt x="12653391" y="0"/>
                </a:lnTo>
                <a:lnTo>
                  <a:pt x="0" y="0"/>
                </a:lnTo>
                <a:lnTo>
                  <a:pt x="0" y="6024753"/>
                </a:lnTo>
                <a:close/>
              </a:path>
            </a:pathLst>
          </a:custGeom>
          <a:solidFill>
            <a:schemeClr val="tx2">
              <a:alpha val="85000"/>
            </a:schemeClr>
          </a:solidFill>
          <a:ln>
            <a:noFill/>
          </a:ln>
          <a:effectLst/>
        </p:spPr>
        <p:txBody>
          <a:bodyPr vert="horz" wrap="square" lIns="457200" tIns="457200" rIns="640080" bIns="621792" rtlCol="0" anchor="ctr" anchorCtr="0">
            <a:noAutofit/>
          </a:bodyPr>
          <a:lstStyle/>
          <a:p>
            <a:pPr lvl="0">
              <a:lnSpc>
                <a:spcPct val="90000"/>
              </a:lnSpc>
              <a:spcBef>
                <a:spcPct val="0"/>
              </a:spcBef>
              <a:buNone/>
            </a:pPr>
            <a:endParaRPr sz="4000" b="0" i="0" dirty="0">
              <a:solidFill>
                <a:srgbClr val="FFFFFF"/>
              </a:solidFill>
              <a:latin typeface="Arial"/>
            </a:endParaRPr>
          </a:p>
        </p:txBody>
      </p:sp>
      <p:sp>
        <p:nvSpPr>
          <p:cNvPr id="10" name="object 47"/>
          <p:cNvSpPr/>
          <p:nvPr/>
        </p:nvSpPr>
        <p:spPr>
          <a:xfrm>
            <a:off x="8570031" y="5367012"/>
            <a:ext cx="312092" cy="312093"/>
          </a:xfrm>
          <a:custGeom>
            <a:avLst/>
            <a:gdLst/>
            <a:ahLst/>
            <a:cxnLst/>
            <a:rect l="l" t="t" r="r" b="b"/>
            <a:pathLst>
              <a:path w="443865" h="443865">
                <a:moveTo>
                  <a:pt x="443776" y="0"/>
                </a:moveTo>
                <a:lnTo>
                  <a:pt x="0" y="0"/>
                </a:lnTo>
                <a:lnTo>
                  <a:pt x="0" y="443776"/>
                </a:lnTo>
                <a:lnTo>
                  <a:pt x="443776" y="0"/>
                </a:lnTo>
                <a:close/>
              </a:path>
            </a:pathLst>
          </a:custGeom>
          <a:solidFill>
            <a:schemeClr val="tx2">
              <a:alpha val="85000"/>
            </a:schemeClr>
          </a:solidFill>
        </p:spPr>
        <p:txBody>
          <a:bodyPr wrap="square" lIns="0" tIns="0" rIns="0" bIns="0" rtlCol="0"/>
          <a:lstStyle/>
          <a:p>
            <a:endParaRPr dirty="0">
              <a:latin typeface="Arial"/>
            </a:endParaRPr>
          </a:p>
        </p:txBody>
      </p:sp>
      <p:sp>
        <p:nvSpPr>
          <p:cNvPr id="2" name="Title 1"/>
          <p:cNvSpPr>
            <a:spLocks noGrp="1"/>
          </p:cNvSpPr>
          <p:nvPr>
            <p:ph type="ctrTitle"/>
          </p:nvPr>
        </p:nvSpPr>
        <p:spPr>
          <a:xfrm>
            <a:off x="1164253" y="1371601"/>
            <a:ext cx="6395224" cy="1958726"/>
          </a:xfrm>
          <a:solidFill>
            <a:schemeClr val="tx2">
              <a:alpha val="0"/>
            </a:schemeClr>
          </a:solidFill>
        </p:spPr>
        <p:txBody>
          <a:bodyPr lIns="0" rIns="0" bIns="91440" anchor="b" anchorCtr="0"/>
          <a:lstStyle>
            <a:lvl1pPr>
              <a:defRPr sz="3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64253" y="3330328"/>
            <a:ext cx="6395224" cy="1546471"/>
          </a:xfrm>
          <a:solidFill>
            <a:schemeClr val="tx2">
              <a:alpha val="0"/>
            </a:schemeClr>
          </a:solidFill>
        </p:spPr>
        <p:txBody>
          <a:bodyPr lIns="0" rIns="0" bIns="91440">
            <a:noAutofit/>
          </a:bodyPr>
          <a:lstStyle>
            <a:lvl1pPr marL="0" indent="0" algn="l">
              <a:lnSpc>
                <a:spcPct val="103000"/>
              </a:lnSpc>
              <a:spcBef>
                <a:spcPts val="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867400"/>
            <a:ext cx="5867400" cy="396218"/>
          </a:xfrm>
          <a:prstGeom prst="rect">
            <a:avLst/>
          </a:prstGeom>
        </p:spPr>
      </p:pic>
    </p:spTree>
    <p:extLst>
      <p:ext uri="{BB962C8B-B14F-4D97-AF65-F5344CB8AC3E}">
        <p14:creationId xmlns:p14="http://schemas.microsoft.com/office/powerpoint/2010/main" val="3126121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EXT CONTENT MASTER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t>Text Content</a:t>
            </a:r>
            <a:r>
              <a:rPr lang="en-US" sz="9600" b="1" baseline="0" dirty="0"/>
              <a:t> </a:t>
            </a:r>
            <a:r>
              <a:rPr lang="en-US" sz="9600" b="1" dirty="0"/>
              <a:t>Masters</a:t>
            </a:r>
          </a:p>
        </p:txBody>
      </p:sp>
    </p:spTree>
    <p:extLst>
      <p:ext uri="{BB962C8B-B14F-4D97-AF65-F5344CB8AC3E}">
        <p14:creationId xmlns:p14="http://schemas.microsoft.com/office/powerpoint/2010/main" val="603282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8229600" cy="460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063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 Paragraph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4648199"/>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616057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364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04950"/>
            <a:ext cx="4040188" cy="639762"/>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4712"/>
            <a:ext cx="4040188"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04950"/>
            <a:ext cx="4041775" cy="639762"/>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44712"/>
            <a:ext cx="4041775" cy="3951288"/>
          </a:xfrm>
        </p:spPr>
        <p:txBody>
          <a:bodyPr/>
          <a:lstStyle>
            <a:lvl1pPr>
              <a:defRPr sz="20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475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3291840"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124222" y="1447800"/>
            <a:ext cx="2560320" cy="4525963"/>
          </a:xfrm>
        </p:spPr>
        <p:txBody>
          <a:bodyPr/>
          <a:lstStyle>
            <a:lvl1pPr>
              <a:spcBef>
                <a:spcPts val="1400"/>
              </a:spcBef>
              <a:defRPr sz="1600"/>
            </a:lvl1pPr>
            <a:lvl2pPr marL="577850" indent="-234950">
              <a:defRPr sz="1600"/>
            </a:lvl2pPr>
            <a:lvl3pPr marL="860425" indent="-171450">
              <a:defRPr sz="1600"/>
            </a:lvl3pPr>
            <a:lvl4pPr marL="1033463" indent="0">
              <a:defRPr sz="1600"/>
            </a:lvl4pPr>
            <a:lvl5pPr marL="1368425" indent="-174625" defTabSz="454025">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3110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4_SECTIONS">
    <p:spTree>
      <p:nvGrpSpPr>
        <p:cNvPr id="1" name=""/>
        <p:cNvGrpSpPr/>
        <p:nvPr/>
      </p:nvGrpSpPr>
      <p:grpSpPr>
        <a:xfrm>
          <a:off x="0" y="0"/>
          <a:ext cx="0" cy="0"/>
          <a:chOff x="0" y="0"/>
          <a:chExt cx="0" cy="0"/>
        </a:xfrm>
      </p:grpSpPr>
      <p:sp>
        <p:nvSpPr>
          <p:cNvPr id="2" name="TextBox 1"/>
          <p:cNvSpPr txBox="1"/>
          <p:nvPr/>
        </p:nvSpPr>
        <p:spPr>
          <a:xfrm>
            <a:off x="990600" y="1388442"/>
            <a:ext cx="7162800" cy="4081117"/>
          </a:xfrm>
          <a:prstGeom prst="rect">
            <a:avLst/>
          </a:prstGeom>
          <a:noFill/>
        </p:spPr>
        <p:txBody>
          <a:bodyPr wrap="square" rtlCol="0">
            <a:spAutoFit/>
          </a:bodyPr>
          <a:lstStyle/>
          <a:p>
            <a:pPr algn="ctr">
              <a:lnSpc>
                <a:spcPct val="90000"/>
              </a:lnSpc>
            </a:pPr>
            <a:r>
              <a:rPr lang="en-US" sz="9600" b="1" dirty="0"/>
              <a:t>Photo Content</a:t>
            </a:r>
            <a:r>
              <a:rPr lang="en-US" sz="9600" b="1" baseline="0" dirty="0"/>
              <a:t> </a:t>
            </a:r>
            <a:r>
              <a:rPr lang="en-US" sz="9600" b="1" dirty="0"/>
              <a:t>Masters</a:t>
            </a:r>
          </a:p>
        </p:txBody>
      </p:sp>
    </p:spTree>
    <p:extLst>
      <p:ext uri="{BB962C8B-B14F-4D97-AF65-F5344CB8AC3E}">
        <p14:creationId xmlns:p14="http://schemas.microsoft.com/office/powerpoint/2010/main" val="1754941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 Content + Vertical 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1"/>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457200" y="1447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2"/>
          </p:nvPr>
        </p:nvSpPr>
        <p:spPr>
          <a:xfrm>
            <a:off x="4724400" y="1150536"/>
            <a:ext cx="4419600" cy="5707464"/>
          </a:xfrm>
          <a:noFill/>
        </p:spPr>
        <p:txBody>
          <a:bodyPr/>
          <a:lstStyle/>
          <a:p>
            <a:r>
              <a:rPr lang="en-US" dirty="0"/>
              <a:t>Click icon to add picture</a:t>
            </a:r>
          </a:p>
        </p:txBody>
      </p:sp>
    </p:spTree>
    <p:extLst>
      <p:ext uri="{BB962C8B-B14F-4D97-AF65-F5344CB8AC3E}">
        <p14:creationId xmlns:p14="http://schemas.microsoft.com/office/powerpoint/2010/main" val="2928266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image" Target="../media/image7.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image" Target="../media/image11.png"/><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theme" Target="../theme/theme4.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image" Target="../media/image15.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theme" Target="../theme/theme5.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10" Type="http://schemas.openxmlformats.org/officeDocument/2006/relationships/image" Target="../media/image2.png"/><Relationship Id="rId4" Type="http://schemas.openxmlformats.org/officeDocument/2006/relationships/slideLayout" Target="../slideLayouts/slideLayout121.xml"/><Relationship Id="rId9" Type="http://schemas.openxmlformats.org/officeDocument/2006/relationships/image" Target="../media/image18.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10" Type="http://schemas.openxmlformats.org/officeDocument/2006/relationships/image" Target="../media/image2.png"/><Relationship Id="rId4" Type="http://schemas.openxmlformats.org/officeDocument/2006/relationships/slideLayout" Target="../slideLayouts/slideLayout128.xml"/><Relationship Id="rId9"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p:cNvCxnSpPr/>
          <p:nvPr/>
        </p:nvCxnSpPr>
        <p:spPr bwMode="auto">
          <a:xfrm>
            <a:off x="0" y="1371600"/>
            <a:ext cx="9144000" cy="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p:nvSpPr>
        <p:spPr bwMode="auto">
          <a:xfrm>
            <a:off x="0" y="0"/>
            <a:ext cx="9144000" cy="228600"/>
          </a:xfrm>
          <a:prstGeom prst="rect">
            <a:avLst/>
          </a:prstGeom>
          <a:solidFill>
            <a:srgbClr val="023873"/>
          </a:solidFill>
          <a:ln>
            <a:noFill/>
          </a:ln>
          <a:extLst/>
        </p:spPr>
        <p:txBody>
          <a:bodyPr wrap="none" anchor="ctr"/>
          <a:lstStyle/>
          <a:p>
            <a:pPr defTabSz="342892"/>
            <a:endParaRPr lang="en-US" sz="1350" dirty="0">
              <a:solidFill>
                <a:srgbClr val="3B3C3E"/>
              </a:solidFill>
            </a:endParaRPr>
          </a:p>
        </p:txBody>
      </p:sp>
      <p:sp>
        <p:nvSpPr>
          <p:cNvPr id="15" name="Rectangle 14"/>
          <p:cNvSpPr/>
          <p:nvPr/>
        </p:nvSpPr>
        <p:spPr bwMode="auto">
          <a:xfrm>
            <a:off x="0" y="6756405"/>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sp>
        <p:nvSpPr>
          <p:cNvPr id="2" name="Title Placeholder 1"/>
          <p:cNvSpPr>
            <a:spLocks noGrp="1"/>
          </p:cNvSpPr>
          <p:nvPr>
            <p:ph type="title"/>
          </p:nvPr>
        </p:nvSpPr>
        <p:spPr>
          <a:xfrm>
            <a:off x="347579" y="174378"/>
            <a:ext cx="7640721" cy="1143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347579" y="1617579"/>
            <a:ext cx="7640721" cy="45085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aptable_logo_final.png"/>
          <p:cNvPicPr>
            <a:picLocks noChangeAspect="1"/>
          </p:cNvPicPr>
          <p:nvPr/>
        </p:nvPicPr>
        <p:blipFill rotWithShape="1">
          <a:blip r:embed="rId10">
            <a:extLst>
              <a:ext uri="{28A0092B-C50C-407E-A947-70E740481C1C}">
                <a14:useLocalDpi xmlns:a14="http://schemas.microsoft.com/office/drawing/2010/main" val="0"/>
              </a:ext>
            </a:extLst>
          </a:blip>
          <a:srcRect b="34334"/>
          <a:stretch/>
        </p:blipFill>
        <p:spPr>
          <a:xfrm>
            <a:off x="304801" y="6360602"/>
            <a:ext cx="1549400" cy="295978"/>
          </a:xfrm>
          <a:prstGeom prst="rect">
            <a:avLst/>
          </a:prstGeom>
          <a:noFill/>
        </p:spPr>
      </p:pic>
    </p:spTree>
    <p:extLst>
      <p:ext uri="{BB962C8B-B14F-4D97-AF65-F5344CB8AC3E}">
        <p14:creationId xmlns:p14="http://schemas.microsoft.com/office/powerpoint/2010/main" val="1361637117"/>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Lst>
  <p:hf sldNum="0" hdr="0" dt="0"/>
  <p:txStyles>
    <p:titleStyle>
      <a:lvl1pPr algn="l" defTabSz="342892"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215498" indent="-215498" algn="l" defTabSz="342892" rtl="0" eaLnBrk="1" latinLnBrk="0" hangingPunct="1">
        <a:lnSpc>
          <a:spcPct val="95000"/>
        </a:lnSpc>
        <a:spcBef>
          <a:spcPts val="750"/>
        </a:spcBef>
        <a:buSzPct val="110000"/>
        <a:buFontTx/>
        <a:buBlip>
          <a:blip r:embed="rId11"/>
        </a:buBlip>
        <a:defRPr sz="1650" kern="1200">
          <a:solidFill>
            <a:schemeClr val="tx2"/>
          </a:solidFill>
          <a:latin typeface="+mn-lt"/>
          <a:ea typeface="+mn-ea"/>
          <a:cs typeface="+mn-cs"/>
        </a:defRPr>
      </a:lvl1pPr>
      <a:lvl2pPr marL="515528" indent="-172637" algn="l" defTabSz="342892" rtl="0" eaLnBrk="1" latinLnBrk="0" hangingPunct="1">
        <a:lnSpc>
          <a:spcPct val="95000"/>
        </a:lnSpc>
        <a:spcBef>
          <a:spcPts val="375"/>
        </a:spcBef>
        <a:buClr>
          <a:schemeClr val="accent1"/>
        </a:buClr>
        <a:buFont typeface="Wingdings" charset="2"/>
        <a:buChar char="§"/>
        <a:defRPr sz="1650" kern="1200">
          <a:solidFill>
            <a:schemeClr val="tx2"/>
          </a:solidFill>
          <a:latin typeface="+mn-lt"/>
          <a:ea typeface="+mn-ea"/>
          <a:cs typeface="+mn-cs"/>
        </a:defRPr>
      </a:lvl2pPr>
      <a:lvl3pPr marL="857228" indent="-171446" algn="l" defTabSz="342892" rtl="0" eaLnBrk="1" latinLnBrk="0" hangingPunct="1">
        <a:lnSpc>
          <a:spcPct val="95000"/>
        </a:lnSpc>
        <a:spcBef>
          <a:spcPts val="225"/>
        </a:spcBef>
        <a:buClr>
          <a:schemeClr val="accent3"/>
        </a:buClr>
        <a:buFont typeface="Arial"/>
        <a:buChar char="•"/>
        <a:defRPr sz="1650" kern="1200">
          <a:solidFill>
            <a:schemeClr val="tx2"/>
          </a:solidFill>
          <a:latin typeface="+mn-lt"/>
          <a:ea typeface="+mn-ea"/>
          <a:cs typeface="+mn-cs"/>
        </a:defRPr>
      </a:lvl3pPr>
      <a:lvl4pPr marL="1200120" indent="-171446" algn="l" defTabSz="342892" rtl="0" eaLnBrk="1" latinLnBrk="0" hangingPunct="1">
        <a:lnSpc>
          <a:spcPct val="95000"/>
        </a:lnSpc>
        <a:spcBef>
          <a:spcPts val="225"/>
        </a:spcBef>
        <a:buFont typeface="Arial"/>
        <a:buChar char="–"/>
        <a:defRPr sz="1650" kern="1200">
          <a:solidFill>
            <a:schemeClr val="tx2"/>
          </a:solidFill>
          <a:latin typeface="+mn-lt"/>
          <a:ea typeface="+mn-ea"/>
          <a:cs typeface="+mn-cs"/>
        </a:defRPr>
      </a:lvl4pPr>
      <a:lvl5pPr marL="1543012" indent="-171446" algn="l" defTabSz="342892" rtl="0" eaLnBrk="1" latinLnBrk="0" hangingPunct="1">
        <a:lnSpc>
          <a:spcPct val="95000"/>
        </a:lnSpc>
        <a:spcBef>
          <a:spcPts val="225"/>
        </a:spcBef>
        <a:buFont typeface="Arial"/>
        <a:buChar char="»"/>
        <a:defRPr sz="1650" kern="1200">
          <a:solidFill>
            <a:schemeClr val="tx2"/>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457" y="304800"/>
            <a:ext cx="8689086"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227457" y="1449995"/>
            <a:ext cx="8689086" cy="46021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227459" y="1143000"/>
            <a:ext cx="8916543"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1" y="6213481"/>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9">
            <a:alphaModFix amt="10000"/>
            <a:extLst>
              <a:ext uri="{28A0092B-C50C-407E-A947-70E740481C1C}">
                <a14:useLocalDpi xmlns:a14="http://schemas.microsoft.com/office/drawing/2010/main" val="0"/>
              </a:ext>
            </a:extLst>
          </a:blip>
          <a:stretch>
            <a:fillRect/>
          </a:stretch>
        </p:blipFill>
        <p:spPr>
          <a:xfrm>
            <a:off x="0" y="6213476"/>
            <a:ext cx="9139428" cy="640080"/>
          </a:xfrm>
          <a:prstGeom prst="rect">
            <a:avLst/>
          </a:prstGeom>
        </p:spPr>
      </p:pic>
      <p:pic>
        <p:nvPicPr>
          <p:cNvPr id="15" name="Picture 14"/>
          <p:cNvPicPr>
            <a:picLocks/>
          </p:cNvPicPr>
          <p:nvPr userDrawn="1"/>
        </p:nvPicPr>
        <p:blipFill>
          <a:blip r:embed="rId30" cstate="print">
            <a:extLst>
              <a:ext uri="{28A0092B-C50C-407E-A947-70E740481C1C}">
                <a14:useLocalDpi xmlns:a14="http://schemas.microsoft.com/office/drawing/2010/main" val="0"/>
              </a:ext>
            </a:extLst>
          </a:blip>
          <a:stretch>
            <a:fillRect/>
          </a:stretch>
        </p:blipFill>
        <p:spPr>
          <a:xfrm>
            <a:off x="170195" y="6400805"/>
            <a:ext cx="1873481" cy="282633"/>
          </a:xfrm>
          <a:prstGeom prst="rect">
            <a:avLst/>
          </a:prstGeom>
        </p:spPr>
      </p:pic>
    </p:spTree>
    <p:extLst>
      <p:ext uri="{BB962C8B-B14F-4D97-AF65-F5344CB8AC3E}">
        <p14:creationId xmlns:p14="http://schemas.microsoft.com/office/powerpoint/2010/main" val="778147027"/>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 id="2147484279" r:id="rId15"/>
    <p:sldLayoutId id="2147484280" r:id="rId16"/>
    <p:sldLayoutId id="2147484281" r:id="rId17"/>
    <p:sldLayoutId id="2147484282" r:id="rId18"/>
    <p:sldLayoutId id="2147484283" r:id="rId19"/>
    <p:sldLayoutId id="2147484284" r:id="rId20"/>
    <p:sldLayoutId id="2147484285" r:id="rId21"/>
    <p:sldLayoutId id="2147484286" r:id="rId22"/>
    <p:sldLayoutId id="2147484287" r:id="rId23"/>
    <p:sldLayoutId id="2147484288" r:id="rId24"/>
    <p:sldLayoutId id="2147484289" r:id="rId25"/>
    <p:sldLayoutId id="2147484290" r:id="rId26"/>
    <p:sldLayoutId id="2147484291"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342892" rtl="0" eaLnBrk="1" latinLnBrk="0" hangingPunct="1">
        <a:lnSpc>
          <a:spcPct val="90000"/>
        </a:lnSpc>
        <a:spcBef>
          <a:spcPct val="0"/>
        </a:spcBef>
        <a:buNone/>
        <a:defRPr sz="2100" b="1" i="0" kern="1200">
          <a:solidFill>
            <a:schemeClr val="tx1"/>
          </a:solidFill>
          <a:latin typeface="+mj-lt"/>
          <a:ea typeface="+mj-ea"/>
          <a:cs typeface="Arial"/>
        </a:defRPr>
      </a:lvl1pPr>
    </p:titleStyle>
    <p:bodyStyle>
      <a:lvl1pPr marL="169065" indent="-169065" algn="l" defTabSz="342892" rtl="0" eaLnBrk="1" latinLnBrk="0" hangingPunct="1">
        <a:lnSpc>
          <a:spcPct val="94000"/>
        </a:lnSpc>
        <a:spcBef>
          <a:spcPts val="1200"/>
        </a:spcBef>
        <a:buClr>
          <a:schemeClr val="tx1"/>
        </a:buClr>
        <a:buSzPct val="110000"/>
        <a:buFont typeface="Wingdings" charset="2"/>
        <a:buChar char="§"/>
        <a:defRPr sz="1500" b="0" i="0" kern="1200">
          <a:solidFill>
            <a:schemeClr val="bg2"/>
          </a:solidFill>
          <a:latin typeface="+mn-lt"/>
          <a:ea typeface="+mn-ea"/>
          <a:cs typeface="Arial"/>
        </a:defRPr>
      </a:lvl1pPr>
      <a:lvl2pPr marL="519100" indent="-176209" algn="l" defTabSz="342892" rtl="0" eaLnBrk="1" latinLnBrk="0" hangingPunct="1">
        <a:lnSpc>
          <a:spcPct val="94000"/>
        </a:lnSpc>
        <a:spcBef>
          <a:spcPts val="600"/>
        </a:spcBef>
        <a:buFont typeface="Arial"/>
        <a:buChar char="–"/>
        <a:defRPr sz="1500" b="0" i="0" kern="1200">
          <a:solidFill>
            <a:schemeClr val="bg2"/>
          </a:solidFill>
          <a:latin typeface="+mn-lt"/>
          <a:ea typeface="+mn-ea"/>
          <a:cs typeface="Arial"/>
        </a:defRPr>
      </a:lvl2pPr>
      <a:lvl3pPr marL="857228" indent="-171446" algn="l" defTabSz="342892" rtl="0" eaLnBrk="1" latinLnBrk="0" hangingPunct="1">
        <a:lnSpc>
          <a:spcPct val="94000"/>
        </a:lnSpc>
        <a:spcBef>
          <a:spcPct val="20000"/>
        </a:spcBef>
        <a:buFont typeface="Arial"/>
        <a:buChar char="•"/>
        <a:defRPr sz="1500" b="0" i="0" kern="1200">
          <a:solidFill>
            <a:schemeClr val="bg2"/>
          </a:solidFill>
          <a:latin typeface="+mn-lt"/>
          <a:ea typeface="+mn-ea"/>
          <a:cs typeface="Arial"/>
        </a:defRPr>
      </a:lvl3pPr>
      <a:lvl4pPr marL="1028675" indent="0" algn="l" defTabSz="342892" rtl="0" eaLnBrk="1" latinLnBrk="0" hangingPunct="1">
        <a:lnSpc>
          <a:spcPct val="94000"/>
        </a:lnSpc>
        <a:spcBef>
          <a:spcPct val="20000"/>
        </a:spcBef>
        <a:buFont typeface="Arial"/>
        <a:buNone/>
        <a:defRPr sz="1350" b="0" i="1" kern="1200">
          <a:solidFill>
            <a:schemeClr val="bg2"/>
          </a:solidFill>
          <a:latin typeface="+mn-lt"/>
          <a:ea typeface="+mn-ea"/>
          <a:cs typeface="Arial"/>
        </a:defRPr>
      </a:lvl4pPr>
      <a:lvl5pPr marL="1235838" indent="-171446" algn="l" defTabSz="342892" rtl="0" eaLnBrk="1" latinLnBrk="0" hangingPunct="1">
        <a:lnSpc>
          <a:spcPct val="94000"/>
        </a:lnSpc>
        <a:spcBef>
          <a:spcPts val="0"/>
        </a:spcBef>
        <a:buFont typeface="Arial"/>
        <a:buChar char="–"/>
        <a:defRPr sz="1350" b="0" i="0" kern="1200">
          <a:solidFill>
            <a:schemeClr val="bg2"/>
          </a:solidFill>
          <a:latin typeface="+mn-lt"/>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4">
          <p15:clr>
            <a:srgbClr val="F26B43"/>
          </p15:clr>
        </p15:guide>
        <p15:guide id="2" pos="3840">
          <p15:clr>
            <a:srgbClr val="F26B43"/>
          </p15:clr>
        </p15:guide>
        <p15:guide id="3" pos="384">
          <p15:clr>
            <a:srgbClr val="F26B43"/>
          </p15:clr>
        </p15:guide>
        <p15:guide id="4" orient="horz" pos="672">
          <p15:clr>
            <a:srgbClr val="F26B43"/>
          </p15:clr>
        </p15:guide>
        <p15:guide id="5" pos="72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449992"/>
            <a:ext cx="8229600" cy="46021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457200" y="1143000"/>
            <a:ext cx="8686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p:cNvPicPr>
            <a:picLocks noChangeAspect="1"/>
          </p:cNvPicPr>
          <p:nvPr/>
        </p:nvPicPr>
        <p:blipFill rotWithShape="1">
          <a:blip r:embed="rId30">
            <a:alphaModFix amt="10000"/>
            <a:extLst>
              <a:ext uri="{28A0092B-C50C-407E-A947-70E740481C1C}">
                <a14:useLocalDpi xmlns:a14="http://schemas.microsoft.com/office/drawing/2010/main" val="0"/>
              </a:ext>
            </a:extLst>
          </a:blip>
          <a:srcRect l="9778" r="-27"/>
          <a:stretch/>
        </p:blipFill>
        <p:spPr>
          <a:xfrm>
            <a:off x="1" y="6213475"/>
            <a:ext cx="9155725" cy="644525"/>
          </a:xfrm>
          <a:prstGeom prst="rect">
            <a:avLst/>
          </a:prstGeom>
        </p:spPr>
      </p:pic>
      <p:pic>
        <p:nvPicPr>
          <p:cNvPr id="15" name="Picture 1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sp>
        <p:nvSpPr>
          <p:cNvPr id="8" name="Rectangle 7"/>
          <p:cNvSpPr/>
          <p:nvPr userDrawn="1"/>
        </p:nvSpPr>
        <p:spPr>
          <a:xfrm>
            <a:off x="1" y="6213475"/>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userDrawn="1"/>
        </p:nvPicPr>
        <p:blipFill rotWithShape="1">
          <a:blip r:embed="rId30" cstate="screen">
            <a:alphaModFix amt="10000"/>
            <a:extLst>
              <a:ext uri="{28A0092B-C50C-407E-A947-70E740481C1C}">
                <a14:useLocalDpi xmlns:a14="http://schemas.microsoft.com/office/drawing/2010/main"/>
              </a:ext>
            </a:extLst>
          </a:blip>
          <a:srcRect l="9778" r="-27"/>
          <a:stretch/>
        </p:blipFill>
        <p:spPr>
          <a:xfrm>
            <a:off x="1" y="6213475"/>
            <a:ext cx="9155725" cy="644525"/>
          </a:xfrm>
          <a:prstGeom prst="rect">
            <a:avLst/>
          </a:prstGeom>
        </p:spPr>
      </p:pic>
      <p:pic>
        <p:nvPicPr>
          <p:cNvPr id="10" name="Picture 9"/>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70192" y="6400800"/>
            <a:ext cx="2496808" cy="280890"/>
          </a:xfrm>
          <a:prstGeom prst="rect">
            <a:avLst/>
          </a:prstGeom>
        </p:spPr>
      </p:pic>
    </p:spTree>
    <p:extLst>
      <p:ext uri="{BB962C8B-B14F-4D97-AF65-F5344CB8AC3E}">
        <p14:creationId xmlns:p14="http://schemas.microsoft.com/office/powerpoint/2010/main" val="3201683667"/>
      </p:ext>
    </p:extLst>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 id="2147484570" r:id="rId13"/>
    <p:sldLayoutId id="2147484571" r:id="rId14"/>
    <p:sldLayoutId id="2147484572" r:id="rId15"/>
    <p:sldLayoutId id="2147484573" r:id="rId16"/>
    <p:sldLayoutId id="2147484574" r:id="rId17"/>
    <p:sldLayoutId id="2147484575" r:id="rId18"/>
    <p:sldLayoutId id="2147484576" r:id="rId19"/>
    <p:sldLayoutId id="2147484577" r:id="rId20"/>
    <p:sldLayoutId id="2147484578" r:id="rId21"/>
    <p:sldLayoutId id="2147484579" r:id="rId22"/>
    <p:sldLayoutId id="2147484580" r:id="rId23"/>
    <p:sldLayoutId id="2147484581" r:id="rId24"/>
    <p:sldLayoutId id="2147484582" r:id="rId25"/>
    <p:sldLayoutId id="2147484583" r:id="rId26"/>
    <p:sldLayoutId id="2147484584" r:id="rId27"/>
    <p:sldLayoutId id="2147484585"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0000"/>
        </a:lnSpc>
        <a:spcBef>
          <a:spcPct val="0"/>
        </a:spcBef>
        <a:buNone/>
        <a:defRPr sz="2800" b="1" i="0" kern="1200">
          <a:solidFill>
            <a:schemeClr val="tx1"/>
          </a:solidFill>
          <a:latin typeface="+mj-lt"/>
          <a:ea typeface="+mj-ea"/>
          <a:cs typeface="Arial"/>
        </a:defRPr>
      </a:lvl1pPr>
    </p:titleStyle>
    <p:bodyStyle>
      <a:lvl1pPr marL="225425" indent="-225425" algn="l" defTabSz="457200" rtl="0" eaLnBrk="1" latinLnBrk="0" hangingPunct="1">
        <a:lnSpc>
          <a:spcPct val="94000"/>
        </a:lnSpc>
        <a:spcBef>
          <a:spcPts val="1600"/>
        </a:spcBef>
        <a:buClr>
          <a:schemeClr val="tx1"/>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18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18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4">
          <p15:clr>
            <a:srgbClr val="F26B43"/>
          </p15:clr>
        </p15:guide>
        <p15:guide id="2" pos="2880">
          <p15:clr>
            <a:srgbClr val="F26B43"/>
          </p15:clr>
        </p15:guide>
        <p15:guide id="3" pos="288">
          <p15:clr>
            <a:srgbClr val="F26B43"/>
          </p15:clr>
        </p15:guide>
        <p15:guide id="4" orient="horz" pos="672">
          <p15:clr>
            <a:srgbClr val="F26B43"/>
          </p15:clr>
        </p15:guide>
        <p15:guide id="5" pos="54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449995"/>
            <a:ext cx="8229600" cy="4602163"/>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p:nvCxnSpPr>
        <p:spPr>
          <a:xfrm>
            <a:off x="457200" y="1143000"/>
            <a:ext cx="86868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12" name="Rectangle 11"/>
          <p:cNvSpPr/>
          <p:nvPr userDrawn="1"/>
        </p:nvSpPr>
        <p:spPr>
          <a:xfrm>
            <a:off x="1" y="6213479"/>
            <a:ext cx="9144000" cy="644525"/>
          </a:xfrm>
          <a:prstGeom prst="rect">
            <a:avLst/>
          </a:prstGeom>
          <a:solidFill>
            <a:srgbClr val="063F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pic>
        <p:nvPicPr>
          <p:cNvPr id="14" name="Picture 13"/>
          <p:cNvPicPr>
            <a:picLocks noChangeAspect="1"/>
          </p:cNvPicPr>
          <p:nvPr userDrawn="1"/>
        </p:nvPicPr>
        <p:blipFill rotWithShape="1">
          <a:blip r:embed="rId29">
            <a:alphaModFix amt="10000"/>
            <a:extLst>
              <a:ext uri="{28A0092B-C50C-407E-A947-70E740481C1C}">
                <a14:useLocalDpi xmlns:a14="http://schemas.microsoft.com/office/drawing/2010/main" val="0"/>
              </a:ext>
            </a:extLst>
          </a:blip>
          <a:srcRect l="9778" r="-27"/>
          <a:stretch/>
        </p:blipFill>
        <p:spPr>
          <a:xfrm>
            <a:off x="3" y="6213479"/>
            <a:ext cx="9155725" cy="644525"/>
          </a:xfrm>
          <a:prstGeom prst="rect">
            <a:avLst/>
          </a:prstGeom>
        </p:spPr>
      </p:pic>
      <p:pic>
        <p:nvPicPr>
          <p:cNvPr id="15" name="Picture 14"/>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70193" y="6400800"/>
            <a:ext cx="2496808" cy="280890"/>
          </a:xfrm>
          <a:prstGeom prst="rect">
            <a:avLst/>
          </a:prstGeom>
        </p:spPr>
      </p:pic>
    </p:spTree>
    <p:extLst>
      <p:ext uri="{BB962C8B-B14F-4D97-AF65-F5344CB8AC3E}">
        <p14:creationId xmlns:p14="http://schemas.microsoft.com/office/powerpoint/2010/main" val="1847391733"/>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257175" rtl="0" eaLnBrk="1" latinLnBrk="0" hangingPunct="1">
        <a:lnSpc>
          <a:spcPct val="90000"/>
        </a:lnSpc>
        <a:spcBef>
          <a:spcPct val="0"/>
        </a:spcBef>
        <a:buNone/>
        <a:defRPr sz="1575" b="1" i="0" kern="1200">
          <a:solidFill>
            <a:schemeClr val="tx1"/>
          </a:solidFill>
          <a:latin typeface="+mj-lt"/>
          <a:ea typeface="+mj-ea"/>
          <a:cs typeface="Arial"/>
        </a:defRPr>
      </a:lvl1pPr>
    </p:titleStyle>
    <p:bodyStyle>
      <a:lvl1pPr marL="126802" indent="-126802" algn="l" defTabSz="257175" rtl="0" eaLnBrk="1" latinLnBrk="0" hangingPunct="1">
        <a:lnSpc>
          <a:spcPct val="94000"/>
        </a:lnSpc>
        <a:spcBef>
          <a:spcPts val="900"/>
        </a:spcBef>
        <a:buClr>
          <a:schemeClr val="tx1"/>
        </a:buClr>
        <a:buSzPct val="110000"/>
        <a:buFont typeface="Wingdings" charset="2"/>
        <a:buChar char="§"/>
        <a:defRPr sz="1125" b="0" i="0" kern="1200">
          <a:solidFill>
            <a:schemeClr val="bg2"/>
          </a:solidFill>
          <a:latin typeface="+mn-lt"/>
          <a:ea typeface="+mn-ea"/>
          <a:cs typeface="Arial"/>
        </a:defRPr>
      </a:lvl1pPr>
      <a:lvl2pPr marL="389335" indent="-132160" algn="l" defTabSz="257175" rtl="0" eaLnBrk="1" latinLnBrk="0" hangingPunct="1">
        <a:lnSpc>
          <a:spcPct val="94000"/>
        </a:lnSpc>
        <a:spcBef>
          <a:spcPts val="450"/>
        </a:spcBef>
        <a:buFont typeface="Arial"/>
        <a:buChar char="–"/>
        <a:defRPr sz="1125" b="0" i="0" kern="1200">
          <a:solidFill>
            <a:schemeClr val="bg2"/>
          </a:solidFill>
          <a:latin typeface="+mn-lt"/>
          <a:ea typeface="+mn-ea"/>
          <a:cs typeface="Arial"/>
        </a:defRPr>
      </a:lvl2pPr>
      <a:lvl3pPr marL="642938" indent="-128588" algn="l" defTabSz="257175" rtl="0" eaLnBrk="1" latinLnBrk="0" hangingPunct="1">
        <a:lnSpc>
          <a:spcPct val="94000"/>
        </a:lnSpc>
        <a:spcBef>
          <a:spcPct val="20000"/>
        </a:spcBef>
        <a:buFont typeface="Arial"/>
        <a:buChar char="•"/>
        <a:defRPr sz="1125" b="0" i="0" kern="1200">
          <a:solidFill>
            <a:schemeClr val="bg2"/>
          </a:solidFill>
          <a:latin typeface="+mn-lt"/>
          <a:ea typeface="+mn-ea"/>
          <a:cs typeface="Arial"/>
        </a:defRPr>
      </a:lvl3pPr>
      <a:lvl4pPr marL="771525" indent="0" algn="l" defTabSz="257175" rtl="0" eaLnBrk="1" latinLnBrk="0" hangingPunct="1">
        <a:lnSpc>
          <a:spcPct val="94000"/>
        </a:lnSpc>
        <a:spcBef>
          <a:spcPct val="20000"/>
        </a:spcBef>
        <a:buFont typeface="Arial"/>
        <a:buNone/>
        <a:defRPr sz="1013" b="0" i="1" kern="1200">
          <a:solidFill>
            <a:schemeClr val="bg2"/>
          </a:solidFill>
          <a:latin typeface="+mn-lt"/>
          <a:ea typeface="+mn-ea"/>
          <a:cs typeface="Arial"/>
        </a:defRPr>
      </a:lvl4pPr>
      <a:lvl5pPr marL="926902" indent="-128588" algn="l" defTabSz="257175" rtl="0" eaLnBrk="1" latinLnBrk="0" hangingPunct="1">
        <a:lnSpc>
          <a:spcPct val="94000"/>
        </a:lnSpc>
        <a:spcBef>
          <a:spcPts val="0"/>
        </a:spcBef>
        <a:buFont typeface="Arial"/>
        <a:buChar char="–"/>
        <a:defRPr sz="1013" b="0" i="0" kern="1200">
          <a:solidFill>
            <a:schemeClr val="bg2"/>
          </a:solidFill>
          <a:latin typeface="+mn-lt"/>
          <a:ea typeface="+mn-ea"/>
          <a:cs typeface="Arial"/>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4">
          <p15:clr>
            <a:srgbClr val="F26B43"/>
          </p15:clr>
        </p15:guide>
        <p15:guide id="2" pos="3840">
          <p15:clr>
            <a:srgbClr val="F26B43"/>
          </p15:clr>
        </p15:guide>
        <p15:guide id="3" pos="384">
          <p15:clr>
            <a:srgbClr val="F26B43"/>
          </p15:clr>
        </p15:guide>
        <p15:guide id="4" orient="horz" pos="672">
          <p15:clr>
            <a:srgbClr val="F26B43"/>
          </p15:clr>
        </p15:guide>
        <p15:guide id="5" pos="729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 y="6213475"/>
            <a:ext cx="9144000" cy="644525"/>
          </a:xfrm>
          <a:prstGeom prst="rect">
            <a:avLst/>
          </a:prstGeom>
          <a:solidFill>
            <a:schemeClr val="tx2">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9">
            <a:alphaModFix amt="10000"/>
            <a:extLst>
              <a:ext uri="{28A0092B-C50C-407E-A947-70E740481C1C}">
                <a14:useLocalDpi xmlns:a14="http://schemas.microsoft.com/office/drawing/2010/main" val="0"/>
              </a:ext>
            </a:extLst>
          </a:blip>
          <a:srcRect l="12065" t="83290" r="15106"/>
          <a:stretch/>
        </p:blipFill>
        <p:spPr>
          <a:xfrm>
            <a:off x="-11723" y="6213475"/>
            <a:ext cx="9155724" cy="644525"/>
          </a:xfrm>
          <a:prstGeom prst="rect">
            <a:avLst/>
          </a:prstGeom>
        </p:spPr>
      </p:pic>
      <p:sp>
        <p:nvSpPr>
          <p:cNvPr id="2" name="Title Placeholder 1"/>
          <p:cNvSpPr>
            <a:spLocks noGrp="1"/>
          </p:cNvSpPr>
          <p:nvPr>
            <p:ph type="title"/>
          </p:nvPr>
        </p:nvSpPr>
        <p:spPr>
          <a:xfrm>
            <a:off x="457200" y="304800"/>
            <a:ext cx="8229600" cy="762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449992"/>
            <a:ext cx="8229600" cy="4602163"/>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70192" y="6400800"/>
            <a:ext cx="2496808" cy="280890"/>
          </a:xfrm>
          <a:prstGeom prst="rect">
            <a:avLst/>
          </a:prstGeom>
        </p:spPr>
      </p:pic>
      <p:cxnSp>
        <p:nvCxnSpPr>
          <p:cNvPr id="13" name="Straight Connector 12"/>
          <p:cNvCxnSpPr/>
          <p:nvPr/>
        </p:nvCxnSpPr>
        <p:spPr>
          <a:xfrm>
            <a:off x="457200" y="1143000"/>
            <a:ext cx="8686800" cy="0"/>
          </a:xfrm>
          <a:prstGeom prst="line">
            <a:avLst/>
          </a:prstGeom>
          <a:ln>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7125382"/>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 id="2147484660" r:id="rId12"/>
    <p:sldLayoutId id="2147484661" r:id="rId13"/>
    <p:sldLayoutId id="2147484662" r:id="rId14"/>
    <p:sldLayoutId id="2147484663" r:id="rId15"/>
    <p:sldLayoutId id="2147484664" r:id="rId16"/>
    <p:sldLayoutId id="2147484665" r:id="rId17"/>
    <p:sldLayoutId id="2147484666" r:id="rId18"/>
    <p:sldLayoutId id="2147484667" r:id="rId19"/>
    <p:sldLayoutId id="2147484668" r:id="rId20"/>
    <p:sldLayoutId id="2147484669" r:id="rId21"/>
    <p:sldLayoutId id="2147484670" r:id="rId22"/>
    <p:sldLayoutId id="2147484671" r:id="rId23"/>
    <p:sldLayoutId id="2147484672" r:id="rId24"/>
    <p:sldLayoutId id="2147484673" r:id="rId25"/>
    <p:sldLayoutId id="2147484674" r:id="rId26"/>
    <p:sldLayoutId id="2147484675" r:id="rId2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0000"/>
        </a:lnSpc>
        <a:spcBef>
          <a:spcPct val="0"/>
        </a:spcBef>
        <a:buNone/>
        <a:defRPr sz="3000" b="1" i="0" kern="1200">
          <a:solidFill>
            <a:schemeClr val="tx2"/>
          </a:solidFill>
          <a:latin typeface="+mj-lt"/>
          <a:ea typeface="+mj-ea"/>
          <a:cs typeface="Arial"/>
        </a:defRPr>
      </a:lvl1pPr>
    </p:titleStyle>
    <p:bodyStyle>
      <a:lvl1pPr marL="225425" indent="-225425" algn="l" defTabSz="457200" rtl="0" eaLnBrk="1" latinLnBrk="0" hangingPunct="1">
        <a:lnSpc>
          <a:spcPct val="94000"/>
        </a:lnSpc>
        <a:spcBef>
          <a:spcPts val="2000"/>
        </a:spcBef>
        <a:buClr>
          <a:schemeClr val="tx2"/>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18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18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914">
          <p15:clr>
            <a:srgbClr val="F26B43"/>
          </p15:clr>
        </p15:guide>
        <p15:guide id="2" pos="2880">
          <p15:clr>
            <a:srgbClr val="F26B43"/>
          </p15:clr>
        </p15:guide>
        <p15:guide id="3" pos="288">
          <p15:clr>
            <a:srgbClr val="F26B43"/>
          </p15:clr>
        </p15:guide>
        <p15:guide id="4" orient="horz" pos="672">
          <p15:clr>
            <a:srgbClr val="F26B43"/>
          </p15:clr>
        </p15:guide>
        <p15:guide id="5" pos="547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p:cNvCxnSpPr/>
          <p:nvPr/>
        </p:nvCxnSpPr>
        <p:spPr bwMode="auto">
          <a:xfrm>
            <a:off x="0" y="1371600"/>
            <a:ext cx="9144000" cy="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p:nvSpPr>
        <p:spPr bwMode="auto">
          <a:xfrm>
            <a:off x="0" y="0"/>
            <a:ext cx="9144000" cy="228600"/>
          </a:xfrm>
          <a:prstGeom prst="rect">
            <a:avLst/>
          </a:prstGeom>
          <a:solidFill>
            <a:srgbClr val="023873"/>
          </a:solidFill>
          <a:ln>
            <a:noFill/>
          </a:ln>
          <a:extLst/>
        </p:spPr>
        <p:txBody>
          <a:bodyPr wrap="none" anchor="ctr"/>
          <a:lstStyle/>
          <a:p>
            <a:pPr defTabSz="342900"/>
            <a:endParaRPr lang="en-US" sz="1350" dirty="0">
              <a:solidFill>
                <a:srgbClr val="3B3C3E"/>
              </a:solidFill>
            </a:endParaRPr>
          </a:p>
        </p:txBody>
      </p:sp>
      <p:sp>
        <p:nvSpPr>
          <p:cNvPr id="15" name="Rectangle 14"/>
          <p:cNvSpPr/>
          <p:nvPr/>
        </p:nvSpPr>
        <p:spPr bwMode="auto">
          <a:xfrm>
            <a:off x="0" y="6756401"/>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en-US" sz="1800" dirty="0">
              <a:solidFill>
                <a:srgbClr val="000000"/>
              </a:solidFill>
              <a:ea typeface="ヒラギノ角ゴ Pro W3" charset="0"/>
              <a:cs typeface="ヒラギノ角ゴ Pro W3" charset="0"/>
            </a:endParaRPr>
          </a:p>
        </p:txBody>
      </p:sp>
      <p:sp>
        <p:nvSpPr>
          <p:cNvPr id="2" name="Title Placeholder 1"/>
          <p:cNvSpPr>
            <a:spLocks noGrp="1"/>
          </p:cNvSpPr>
          <p:nvPr>
            <p:ph type="title"/>
          </p:nvPr>
        </p:nvSpPr>
        <p:spPr>
          <a:xfrm>
            <a:off x="347579" y="174378"/>
            <a:ext cx="7640721"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47579" y="1617579"/>
            <a:ext cx="7640721" cy="450858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aptable_logo_final.png"/>
          <p:cNvPicPr>
            <a:picLocks noChangeAspect="1"/>
          </p:cNvPicPr>
          <p:nvPr/>
        </p:nvPicPr>
        <p:blipFill rotWithShape="1">
          <a:blip r:embed="rId9" cstate="print">
            <a:extLst>
              <a:ext uri="{28A0092B-C50C-407E-A947-70E740481C1C}">
                <a14:useLocalDpi xmlns:a14="http://schemas.microsoft.com/office/drawing/2010/main" val="0"/>
              </a:ext>
            </a:extLst>
          </a:blip>
          <a:srcRect b="34334"/>
          <a:stretch/>
        </p:blipFill>
        <p:spPr>
          <a:xfrm>
            <a:off x="304801" y="6360602"/>
            <a:ext cx="1549400" cy="295978"/>
          </a:xfrm>
          <a:prstGeom prst="rect">
            <a:avLst/>
          </a:prstGeom>
          <a:noFill/>
        </p:spPr>
      </p:pic>
    </p:spTree>
    <p:extLst>
      <p:ext uri="{BB962C8B-B14F-4D97-AF65-F5344CB8AC3E}">
        <p14:creationId xmlns:p14="http://schemas.microsoft.com/office/powerpoint/2010/main" val="2813162893"/>
      </p:ext>
    </p:extLst>
  </p:cSld>
  <p:clrMap bg1="lt1" tx1="dk1" bg2="lt2" tx2="dk2" accent1="accent1" accent2="accent2" accent3="accent3" accent4="accent4" accent5="accent5" accent6="accent6" hlink="hlink" folHlink="folHlink"/>
  <p:sldLayoutIdLst>
    <p:sldLayoutId id="2147484691" r:id="rId1"/>
    <p:sldLayoutId id="2147484692" r:id="rId2"/>
    <p:sldLayoutId id="2147484693" r:id="rId3"/>
    <p:sldLayoutId id="2147484694" r:id="rId4"/>
    <p:sldLayoutId id="2147484695" r:id="rId5"/>
    <p:sldLayoutId id="2147484696" r:id="rId6"/>
    <p:sldLayoutId id="2147484697" r:id="rId7"/>
  </p:sldLayoutIdLst>
  <p:hf hdr="0" dt="0"/>
  <p:txStyles>
    <p:titleStyle>
      <a:lvl1pPr algn="l" defTabSz="3429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215504" indent="-215504" algn="l" defTabSz="342900" rtl="0" eaLnBrk="1" latinLnBrk="0" hangingPunct="1">
        <a:lnSpc>
          <a:spcPct val="95000"/>
        </a:lnSpc>
        <a:spcBef>
          <a:spcPts val="1200"/>
        </a:spcBef>
        <a:buSzPct val="110000"/>
        <a:buFontTx/>
        <a:buBlip>
          <a:blip r:embed="rId10"/>
        </a:buBlip>
        <a:defRPr sz="1650" kern="1200">
          <a:solidFill>
            <a:srgbClr val="58595B"/>
          </a:solidFill>
          <a:latin typeface="+mn-lt"/>
          <a:ea typeface="+mn-ea"/>
          <a:cs typeface="+mn-cs"/>
        </a:defRPr>
      </a:lvl1pPr>
      <a:lvl2pPr marL="515541" indent="-172641" algn="l" defTabSz="342900" rtl="0" eaLnBrk="1" latinLnBrk="0" hangingPunct="1">
        <a:lnSpc>
          <a:spcPct val="95000"/>
        </a:lnSpc>
        <a:spcBef>
          <a:spcPts val="375"/>
        </a:spcBef>
        <a:buClr>
          <a:schemeClr val="accent1"/>
        </a:buClr>
        <a:buFont typeface="Wingdings" charset="2"/>
        <a:buChar char="§"/>
        <a:defRPr sz="1650" kern="1200">
          <a:solidFill>
            <a:srgbClr val="58595B"/>
          </a:solidFill>
          <a:latin typeface="+mn-lt"/>
          <a:ea typeface="+mn-ea"/>
          <a:cs typeface="+mn-cs"/>
        </a:defRPr>
      </a:lvl2pPr>
      <a:lvl3pPr marL="857250" indent="-171450" algn="l" defTabSz="342900" rtl="0" eaLnBrk="1" latinLnBrk="0" hangingPunct="1">
        <a:lnSpc>
          <a:spcPct val="95000"/>
        </a:lnSpc>
        <a:spcBef>
          <a:spcPts val="225"/>
        </a:spcBef>
        <a:buClr>
          <a:schemeClr val="accent3"/>
        </a:buClr>
        <a:buFont typeface="Arial"/>
        <a:buChar char="•"/>
        <a:defRPr sz="1650" kern="1200">
          <a:solidFill>
            <a:srgbClr val="58595B"/>
          </a:solidFill>
          <a:latin typeface="+mn-lt"/>
          <a:ea typeface="+mn-ea"/>
          <a:cs typeface="+mn-cs"/>
        </a:defRPr>
      </a:lvl3pPr>
      <a:lvl4pPr marL="1200150" indent="-171450" algn="l" defTabSz="342900" rtl="0" eaLnBrk="1" latinLnBrk="0" hangingPunct="1">
        <a:lnSpc>
          <a:spcPct val="95000"/>
        </a:lnSpc>
        <a:spcBef>
          <a:spcPts val="225"/>
        </a:spcBef>
        <a:buFont typeface="Arial"/>
        <a:buChar char="–"/>
        <a:defRPr sz="1650" kern="1200">
          <a:solidFill>
            <a:srgbClr val="58595B"/>
          </a:solidFill>
          <a:latin typeface="+mn-lt"/>
          <a:ea typeface="+mn-ea"/>
          <a:cs typeface="+mn-cs"/>
        </a:defRPr>
      </a:lvl4pPr>
      <a:lvl5pPr marL="1543050" indent="-171450" algn="l" defTabSz="342900" rtl="0" eaLnBrk="1" latinLnBrk="0" hangingPunct="1">
        <a:lnSpc>
          <a:spcPct val="95000"/>
        </a:lnSpc>
        <a:spcBef>
          <a:spcPts val="225"/>
        </a:spcBef>
        <a:buFont typeface="Arial"/>
        <a:buChar char="»"/>
        <a:defRPr sz="1650" kern="1200">
          <a:solidFill>
            <a:srgbClr val="58595B"/>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p:cNvCxnSpPr/>
          <p:nvPr/>
        </p:nvCxnSpPr>
        <p:spPr bwMode="auto">
          <a:xfrm>
            <a:off x="0" y="1371600"/>
            <a:ext cx="9144000" cy="0"/>
          </a:xfrm>
          <a:prstGeom prst="line">
            <a:avLst/>
          </a:prstGeom>
          <a:solidFill>
            <a:schemeClr val="accent1"/>
          </a:solidFill>
          <a:ln w="9525" cap="flat" cmpd="sng" algn="ctr">
            <a:solidFill>
              <a:schemeClr val="accent6">
                <a:lumMod val="9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Rectangle 19"/>
          <p:cNvSpPr>
            <a:spLocks noChangeArrowheads="1"/>
          </p:cNvSpPr>
          <p:nvPr/>
        </p:nvSpPr>
        <p:spPr bwMode="auto">
          <a:xfrm>
            <a:off x="0" y="0"/>
            <a:ext cx="9144000" cy="228600"/>
          </a:xfrm>
          <a:prstGeom prst="rect">
            <a:avLst/>
          </a:prstGeom>
          <a:solidFill>
            <a:srgbClr val="023873"/>
          </a:solidFill>
          <a:ln>
            <a:noFill/>
          </a:ln>
          <a:extLst/>
        </p:spPr>
        <p:txBody>
          <a:bodyPr wrap="none" anchor="ctr"/>
          <a:lstStyle/>
          <a:p>
            <a:pPr defTabSz="457200"/>
            <a:endParaRPr lang="en-US" sz="1800" dirty="0">
              <a:solidFill>
                <a:srgbClr val="3B3C3E"/>
              </a:solidFill>
            </a:endParaRPr>
          </a:p>
        </p:txBody>
      </p:sp>
      <p:sp>
        <p:nvSpPr>
          <p:cNvPr id="15" name="Rectangle 14"/>
          <p:cNvSpPr/>
          <p:nvPr/>
        </p:nvSpPr>
        <p:spPr bwMode="auto">
          <a:xfrm>
            <a:off x="0" y="6756403"/>
            <a:ext cx="9144000" cy="115711"/>
          </a:xfrm>
          <a:prstGeom prst="rect">
            <a:avLst/>
          </a:prstGeom>
          <a:solidFill>
            <a:srgbClr val="02387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ea typeface="ヒラギノ角ゴ Pro W3" charset="0"/>
              <a:cs typeface="ヒラギノ角ゴ Pro W3" charset="0"/>
            </a:endParaRPr>
          </a:p>
        </p:txBody>
      </p:sp>
      <p:sp>
        <p:nvSpPr>
          <p:cNvPr id="2" name="Title Placeholder 1"/>
          <p:cNvSpPr>
            <a:spLocks noGrp="1"/>
          </p:cNvSpPr>
          <p:nvPr>
            <p:ph type="title"/>
          </p:nvPr>
        </p:nvSpPr>
        <p:spPr>
          <a:xfrm>
            <a:off x="347579" y="174378"/>
            <a:ext cx="7640721"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47579" y="1617579"/>
            <a:ext cx="7640721" cy="450858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adaptable_logo_final.png"/>
          <p:cNvPicPr>
            <a:picLocks noChangeAspect="1"/>
          </p:cNvPicPr>
          <p:nvPr/>
        </p:nvPicPr>
        <p:blipFill rotWithShape="1">
          <a:blip r:embed="rId9" cstate="print">
            <a:extLst>
              <a:ext uri="{28A0092B-C50C-407E-A947-70E740481C1C}">
                <a14:useLocalDpi xmlns:a14="http://schemas.microsoft.com/office/drawing/2010/main" val="0"/>
              </a:ext>
            </a:extLst>
          </a:blip>
          <a:srcRect b="34334"/>
          <a:stretch/>
        </p:blipFill>
        <p:spPr>
          <a:xfrm>
            <a:off x="304801" y="6360602"/>
            <a:ext cx="1549400" cy="295978"/>
          </a:xfrm>
          <a:prstGeom prst="rect">
            <a:avLst/>
          </a:prstGeom>
          <a:noFill/>
        </p:spPr>
      </p:pic>
    </p:spTree>
    <p:extLst>
      <p:ext uri="{BB962C8B-B14F-4D97-AF65-F5344CB8AC3E}">
        <p14:creationId xmlns:p14="http://schemas.microsoft.com/office/powerpoint/2010/main" val="3648277604"/>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Lst>
  <p:hf hdr="0" dt="0"/>
  <p:txStyles>
    <p:title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87338" indent="-287338" algn="l" defTabSz="457200" rtl="0" eaLnBrk="1" latinLnBrk="0" hangingPunct="1">
        <a:lnSpc>
          <a:spcPct val="95000"/>
        </a:lnSpc>
        <a:spcBef>
          <a:spcPts val="1000"/>
        </a:spcBef>
        <a:buSzPct val="110000"/>
        <a:buFontTx/>
        <a:buBlip>
          <a:blip r:embed="rId10"/>
        </a:buBlip>
        <a:defRPr sz="2200" kern="1200">
          <a:solidFill>
            <a:srgbClr val="58595B"/>
          </a:solidFill>
          <a:latin typeface="+mn-lt"/>
          <a:ea typeface="+mn-ea"/>
          <a:cs typeface="+mn-cs"/>
        </a:defRPr>
      </a:lvl1pPr>
      <a:lvl2pPr marL="687388" indent="-230188" algn="l" defTabSz="457200" rtl="0" eaLnBrk="1" latinLnBrk="0" hangingPunct="1">
        <a:lnSpc>
          <a:spcPct val="95000"/>
        </a:lnSpc>
        <a:spcBef>
          <a:spcPts val="500"/>
        </a:spcBef>
        <a:buClr>
          <a:schemeClr val="accent1"/>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95000"/>
        </a:lnSpc>
        <a:spcBef>
          <a:spcPts val="300"/>
        </a:spcBef>
        <a:buClr>
          <a:schemeClr val="accent3"/>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52236"/>
            <a:ext cx="7258050" cy="1640496"/>
          </a:xfrm>
        </p:spPr>
        <p:txBody>
          <a:bodyPr/>
          <a:lstStyle/>
          <a:p>
            <a:pPr algn="ctr">
              <a:lnSpc>
                <a:spcPct val="110000"/>
              </a:lnSpc>
            </a:pPr>
            <a:r>
              <a:rPr lang="en-US" sz="2800" dirty="0"/>
              <a:t>Leveraging EHR Data for Pragmatic Randomized Trials in Learning Health Care Systems in the United States – Lessons Learned from the ADAPTABLE Trial</a:t>
            </a:r>
          </a:p>
        </p:txBody>
      </p:sp>
      <p:sp>
        <p:nvSpPr>
          <p:cNvPr id="3" name="Subtitle 2"/>
          <p:cNvSpPr>
            <a:spLocks noGrp="1"/>
          </p:cNvSpPr>
          <p:nvPr>
            <p:ph type="subTitle" idx="1"/>
          </p:nvPr>
        </p:nvSpPr>
        <p:spPr>
          <a:xfrm>
            <a:off x="967303" y="4038600"/>
            <a:ext cx="6645077" cy="1159853"/>
          </a:xfrm>
        </p:spPr>
        <p:txBody>
          <a:bodyPr/>
          <a:lstStyle/>
          <a:p>
            <a:pPr algn="ctr"/>
            <a:r>
              <a:rPr lang="en-US" sz="2100" i="1" dirty="0"/>
              <a:t>Matthew T. Roe, MD, MHS</a:t>
            </a:r>
          </a:p>
          <a:p>
            <a:pPr algn="ctr"/>
            <a:r>
              <a:rPr lang="en-US" sz="2100" i="1" dirty="0"/>
              <a:t>Professor of Medicine, Senior Investigator</a:t>
            </a:r>
          </a:p>
          <a:p>
            <a:pPr algn="ctr"/>
            <a:r>
              <a:rPr lang="en-US" sz="2100" i="1" dirty="0"/>
              <a:t>Duke Clinical Research Institute</a:t>
            </a:r>
          </a:p>
          <a:p>
            <a:pPr algn="ctr"/>
            <a:endParaRPr lang="en-US" sz="2100" i="1" dirty="0"/>
          </a:p>
        </p:txBody>
      </p:sp>
      <p:sp>
        <p:nvSpPr>
          <p:cNvPr id="4" name="TextBox 3">
            <a:extLst>
              <a:ext uri="{FF2B5EF4-FFF2-40B4-BE49-F238E27FC236}">
                <a16:creationId xmlns:a16="http://schemas.microsoft.com/office/drawing/2014/main" id="{30453017-C66A-6048-8BF8-08B1A9965A89}"/>
              </a:ext>
            </a:extLst>
          </p:cNvPr>
          <p:cNvSpPr txBox="1"/>
          <p:nvPr/>
        </p:nvSpPr>
        <p:spPr>
          <a:xfrm>
            <a:off x="7612380" y="3646170"/>
            <a:ext cx="511679" cy="52322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3211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Background</a:t>
            </a:r>
          </a:p>
        </p:txBody>
      </p:sp>
    </p:spTree>
    <p:extLst>
      <p:ext uri="{BB962C8B-B14F-4D97-AF65-F5344CB8AC3E}">
        <p14:creationId xmlns:p14="http://schemas.microsoft.com/office/powerpoint/2010/main" val="343383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90733" y="1698227"/>
            <a:ext cx="3162534" cy="3162534"/>
          </a:xfrm>
          <a:prstGeom prst="rect">
            <a:avLst/>
          </a:prstGeom>
        </p:spPr>
      </p:pic>
      <p:sp>
        <p:nvSpPr>
          <p:cNvPr id="2" name="Title 1"/>
          <p:cNvSpPr>
            <a:spLocks noGrp="1"/>
          </p:cNvSpPr>
          <p:nvPr>
            <p:ph type="title"/>
          </p:nvPr>
        </p:nvSpPr>
        <p:spPr>
          <a:xfrm>
            <a:off x="347583" y="517160"/>
            <a:ext cx="7640721" cy="800219"/>
          </a:xfrm>
        </p:spPr>
        <p:txBody>
          <a:bodyPr/>
          <a:lstStyle/>
          <a:p>
            <a:pPr algn="ctr"/>
            <a:r>
              <a:rPr lang="en-US" sz="2600" dirty="0"/>
              <a:t>PCORnet</a:t>
            </a:r>
            <a:r>
              <a:rPr lang="en-US" sz="2600" baseline="30000" dirty="0"/>
              <a:t>®</a:t>
            </a:r>
            <a:r>
              <a:rPr lang="en-US" sz="2600" dirty="0"/>
              <a:t> embodies a “network of networks” </a:t>
            </a:r>
            <a:br>
              <a:rPr lang="en-US" sz="2600" dirty="0"/>
            </a:br>
            <a:r>
              <a:rPr lang="en-US" sz="2600" dirty="0"/>
              <a:t>that harnesses the power of partnerships</a:t>
            </a:r>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63227" y="2170721"/>
            <a:ext cx="2217546" cy="2217546"/>
          </a:xfrm>
          <a:prstGeom prst="rect">
            <a:avLst/>
          </a:prstGeom>
        </p:spPr>
      </p:pic>
      <p:sp>
        <p:nvSpPr>
          <p:cNvPr id="11" name="Content Placeholder 2"/>
          <p:cNvSpPr txBox="1">
            <a:spLocks/>
          </p:cNvSpPr>
          <p:nvPr/>
        </p:nvSpPr>
        <p:spPr>
          <a:xfrm>
            <a:off x="347582" y="5169302"/>
            <a:ext cx="2799196" cy="958416"/>
          </a:xfrm>
          <a:prstGeom prst="rect">
            <a:avLst/>
          </a:prstGeom>
        </p:spPr>
        <p:txBody>
          <a:bodyPr vert="horz" wrap="square" lIns="0" tIns="0" rIns="0" bIns="0" rtlCol="0">
            <a:spAutoFit/>
          </a:bodyPr>
          <a:lstStyle>
            <a:lvl1pPr marL="344488" indent="-344488" algn="l" defTabSz="457200" rtl="0" eaLnBrk="1" latinLnBrk="0" hangingPunct="1">
              <a:lnSpc>
                <a:spcPct val="100000"/>
              </a:lnSpc>
              <a:spcBef>
                <a:spcPts val="2200"/>
              </a:spcBef>
              <a:buSzPct val="120000"/>
              <a:buFontTx/>
              <a:buBlip>
                <a:blip r:embed="rId5"/>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4000"/>
              </a:lnSpc>
              <a:spcBef>
                <a:spcPts val="500"/>
              </a:spcBef>
              <a:buFontTx/>
              <a:buNone/>
            </a:pPr>
            <a:r>
              <a:rPr lang="en-US" sz="2400" dirty="0">
                <a:solidFill>
                  <a:srgbClr val="338A09"/>
                </a:solidFill>
              </a:rPr>
              <a:t>20 </a:t>
            </a:r>
            <a:br>
              <a:rPr lang="en-US" sz="1800" dirty="0">
                <a:solidFill>
                  <a:srgbClr val="338A09"/>
                </a:solidFill>
              </a:rPr>
            </a:br>
            <a:r>
              <a:rPr lang="en-US" sz="1800" dirty="0">
                <a:solidFill>
                  <a:srgbClr val="338A09"/>
                </a:solidFill>
              </a:rPr>
              <a:t>Patient-Powered Research Networks (</a:t>
            </a:r>
            <a:r>
              <a:rPr lang="en-US" sz="2400" b="1" dirty="0">
                <a:solidFill>
                  <a:srgbClr val="338A09"/>
                </a:solidFill>
              </a:rPr>
              <a:t>PPRNs</a:t>
            </a:r>
            <a:r>
              <a:rPr lang="en-US" sz="1800" dirty="0">
                <a:solidFill>
                  <a:srgbClr val="338A09"/>
                </a:solidFill>
              </a:rPr>
              <a:t>)</a:t>
            </a:r>
          </a:p>
        </p:txBody>
      </p:sp>
      <p:sp>
        <p:nvSpPr>
          <p:cNvPr id="15" name="Content Placeholder 2"/>
          <p:cNvSpPr txBox="1">
            <a:spLocks/>
          </p:cNvSpPr>
          <p:nvPr/>
        </p:nvSpPr>
        <p:spPr>
          <a:xfrm>
            <a:off x="3848794" y="5169302"/>
            <a:ext cx="2039074" cy="1218795"/>
          </a:xfrm>
          <a:prstGeom prst="rect">
            <a:avLst/>
          </a:prstGeom>
        </p:spPr>
        <p:txBody>
          <a:bodyPr vert="horz" wrap="square" lIns="0" tIns="0" rIns="0" bIns="0" rtlCol="0">
            <a:spAutoFit/>
          </a:bodyPr>
          <a:lstStyle>
            <a:lvl1pPr marL="344488" indent="-344488" algn="l" defTabSz="457200" rtl="0" eaLnBrk="1" latinLnBrk="0" hangingPunct="1">
              <a:lnSpc>
                <a:spcPct val="100000"/>
              </a:lnSpc>
              <a:spcBef>
                <a:spcPts val="2200"/>
              </a:spcBef>
              <a:buSzPct val="120000"/>
              <a:buFontTx/>
              <a:buBlip>
                <a:blip r:embed="rId5"/>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4000"/>
              </a:lnSpc>
              <a:spcBef>
                <a:spcPts val="500"/>
              </a:spcBef>
              <a:buFontTx/>
              <a:buNone/>
            </a:pPr>
            <a:r>
              <a:rPr lang="en-US" sz="2400" dirty="0">
                <a:solidFill>
                  <a:srgbClr val="00AEEF"/>
                </a:solidFill>
              </a:rPr>
              <a:t>13 </a:t>
            </a:r>
            <a:br>
              <a:rPr lang="en-US" sz="1800" dirty="0">
                <a:solidFill>
                  <a:srgbClr val="00AEEF"/>
                </a:solidFill>
              </a:rPr>
            </a:br>
            <a:r>
              <a:rPr lang="en-US" sz="1800" dirty="0">
                <a:solidFill>
                  <a:srgbClr val="00AEEF"/>
                </a:solidFill>
              </a:rPr>
              <a:t>Clinical Data Research Networks (</a:t>
            </a:r>
            <a:r>
              <a:rPr lang="en-US" sz="2400" b="1" dirty="0">
                <a:solidFill>
                  <a:srgbClr val="00AEEF"/>
                </a:solidFill>
              </a:rPr>
              <a:t>CDRNs</a:t>
            </a:r>
            <a:r>
              <a:rPr lang="en-US" sz="1800" dirty="0">
                <a:solidFill>
                  <a:srgbClr val="00AEEF"/>
                </a:solidFill>
              </a:rPr>
              <a:t>)</a:t>
            </a:r>
          </a:p>
        </p:txBody>
      </p:sp>
      <p:sp>
        <p:nvSpPr>
          <p:cNvPr id="17" name="Content Placeholder 2"/>
          <p:cNvSpPr txBox="1">
            <a:spLocks/>
          </p:cNvSpPr>
          <p:nvPr/>
        </p:nvSpPr>
        <p:spPr>
          <a:xfrm>
            <a:off x="6572315" y="5169302"/>
            <a:ext cx="2446436" cy="1131079"/>
          </a:xfrm>
          <a:prstGeom prst="rect">
            <a:avLst/>
          </a:prstGeom>
        </p:spPr>
        <p:txBody>
          <a:bodyPr vert="horz" wrap="square" lIns="0" tIns="0" rIns="0" bIns="0" rtlCol="0">
            <a:spAutoFit/>
          </a:bodyPr>
          <a:lstStyle>
            <a:lvl1pPr marL="344488" indent="-344488" algn="l" defTabSz="457200" rtl="0" eaLnBrk="1" latinLnBrk="0" hangingPunct="1">
              <a:lnSpc>
                <a:spcPct val="100000"/>
              </a:lnSpc>
              <a:spcBef>
                <a:spcPts val="2200"/>
              </a:spcBef>
              <a:buSzPct val="120000"/>
              <a:buFontTx/>
              <a:buBlip>
                <a:blip r:embed="rId5"/>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4000"/>
              </a:lnSpc>
              <a:spcBef>
                <a:spcPts val="500"/>
              </a:spcBef>
              <a:buFontTx/>
              <a:buNone/>
            </a:pPr>
            <a:r>
              <a:rPr lang="en-US" sz="2400" b="1" dirty="0"/>
              <a:t>PCORnet</a:t>
            </a:r>
            <a:br>
              <a:rPr lang="en-US" sz="1800" b="1" dirty="0"/>
            </a:br>
            <a:r>
              <a:rPr lang="en-US" sz="1800" dirty="0"/>
              <a:t>A national infrastructure for people-centered clinical research</a:t>
            </a:r>
          </a:p>
        </p:txBody>
      </p:sp>
      <p:sp>
        <p:nvSpPr>
          <p:cNvPr id="23" name="Oval 22"/>
          <p:cNvSpPr/>
          <p:nvPr/>
        </p:nvSpPr>
        <p:spPr>
          <a:xfrm>
            <a:off x="2833404" y="1540898"/>
            <a:ext cx="3477192" cy="3477192"/>
          </a:xfrm>
          <a:prstGeom prst="ellipse">
            <a:avLst/>
          </a:prstGeom>
          <a:noFill/>
          <a:ln w="57150" cmpd="sng">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PCORnet symbol-smal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7203" y="3029918"/>
            <a:ext cx="669594" cy="499152"/>
          </a:xfrm>
          <a:prstGeom prst="rect">
            <a:avLst/>
          </a:prstGeom>
        </p:spPr>
      </p:pic>
      <p:sp>
        <p:nvSpPr>
          <p:cNvPr id="12" name="Content Placeholder 2"/>
          <p:cNvSpPr txBox="1">
            <a:spLocks/>
          </p:cNvSpPr>
          <p:nvPr/>
        </p:nvSpPr>
        <p:spPr>
          <a:xfrm>
            <a:off x="3038488" y="5426630"/>
            <a:ext cx="984209" cy="467820"/>
          </a:xfrm>
          <a:prstGeom prst="rect">
            <a:avLst/>
          </a:prstGeom>
        </p:spPr>
        <p:txBody>
          <a:bodyPr vert="horz" wrap="square" lIns="0" tIns="0" rIns="0" bIns="0" rtlCol="0">
            <a:spAutoFit/>
          </a:bodyPr>
          <a:lstStyle>
            <a:lvl1pPr marL="344488" indent="-344488" algn="l" defTabSz="457200" rtl="0" eaLnBrk="1" latinLnBrk="0" hangingPunct="1">
              <a:lnSpc>
                <a:spcPct val="100000"/>
              </a:lnSpc>
              <a:spcBef>
                <a:spcPts val="2200"/>
              </a:spcBef>
              <a:buSzPct val="120000"/>
              <a:buFontTx/>
              <a:buBlip>
                <a:blip r:embed="rId5"/>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4000"/>
              </a:lnSpc>
              <a:spcBef>
                <a:spcPts val="500"/>
              </a:spcBef>
              <a:buFontTx/>
              <a:buNone/>
            </a:pPr>
            <a:r>
              <a:rPr lang="en-US" sz="3200" b="1" dirty="0"/>
              <a:t>+</a:t>
            </a:r>
            <a:endParaRPr lang="en-US" sz="2800" dirty="0"/>
          </a:p>
        </p:txBody>
      </p:sp>
      <p:sp>
        <p:nvSpPr>
          <p:cNvPr id="13" name="Content Placeholder 2"/>
          <p:cNvSpPr txBox="1">
            <a:spLocks/>
          </p:cNvSpPr>
          <p:nvPr/>
        </p:nvSpPr>
        <p:spPr>
          <a:xfrm>
            <a:off x="5683664" y="5426630"/>
            <a:ext cx="984209" cy="467820"/>
          </a:xfrm>
          <a:prstGeom prst="rect">
            <a:avLst/>
          </a:prstGeom>
        </p:spPr>
        <p:txBody>
          <a:bodyPr vert="horz" wrap="square" lIns="0" tIns="0" rIns="0" bIns="0" rtlCol="0">
            <a:spAutoFit/>
          </a:bodyPr>
          <a:lstStyle>
            <a:lvl1pPr marL="344488" indent="-344488" algn="l" defTabSz="457200" rtl="0" eaLnBrk="1" latinLnBrk="0" hangingPunct="1">
              <a:lnSpc>
                <a:spcPct val="100000"/>
              </a:lnSpc>
              <a:spcBef>
                <a:spcPts val="2200"/>
              </a:spcBef>
              <a:buSzPct val="120000"/>
              <a:buFontTx/>
              <a:buBlip>
                <a:blip r:embed="rId5"/>
              </a:buBlip>
              <a:defRPr sz="2200" kern="1200">
                <a:solidFill>
                  <a:srgbClr val="58595B"/>
                </a:solidFill>
                <a:latin typeface="+mn-lt"/>
                <a:ea typeface="+mn-ea"/>
                <a:cs typeface="+mn-cs"/>
              </a:defRPr>
            </a:lvl1pPr>
            <a:lvl2pPr marL="742950" indent="-285750" algn="l" defTabSz="457200" rtl="0" eaLnBrk="1" latinLnBrk="0" hangingPunct="1">
              <a:lnSpc>
                <a:spcPct val="100000"/>
              </a:lnSpc>
              <a:spcBef>
                <a:spcPts val="500"/>
              </a:spcBef>
              <a:buClr>
                <a:srgbClr val="71C04F"/>
              </a:buClr>
              <a:buFont typeface="Wingdings" charset="2"/>
              <a:buChar char="§"/>
              <a:defRPr sz="2200" kern="1200">
                <a:solidFill>
                  <a:srgbClr val="58595B"/>
                </a:solidFill>
                <a:latin typeface="+mn-lt"/>
                <a:ea typeface="+mn-ea"/>
                <a:cs typeface="+mn-cs"/>
              </a:defRPr>
            </a:lvl2pPr>
            <a:lvl3pPr marL="1143000" indent="-228600" algn="l" defTabSz="457200" rtl="0" eaLnBrk="1" latinLnBrk="0" hangingPunct="1">
              <a:lnSpc>
                <a:spcPct val="100000"/>
              </a:lnSpc>
              <a:spcBef>
                <a:spcPts val="300"/>
              </a:spcBef>
              <a:buClr>
                <a:srgbClr val="00AEEF"/>
              </a:buClr>
              <a:buFont typeface="Arial"/>
              <a:buChar char="•"/>
              <a:defRPr sz="2200" kern="1200">
                <a:solidFill>
                  <a:srgbClr val="58595B"/>
                </a:solidFill>
                <a:latin typeface="+mn-lt"/>
                <a:ea typeface="+mn-ea"/>
                <a:cs typeface="+mn-cs"/>
              </a:defRPr>
            </a:lvl3pPr>
            <a:lvl4pPr marL="16002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4pPr>
            <a:lvl5pPr marL="2057400" indent="-228600" algn="l" defTabSz="457200" rtl="0" eaLnBrk="1" latinLnBrk="0" hangingPunct="1">
              <a:lnSpc>
                <a:spcPct val="100000"/>
              </a:lnSpc>
              <a:spcBef>
                <a:spcPts val="300"/>
              </a:spcBef>
              <a:buFont typeface="Arial"/>
              <a:buChar char="»"/>
              <a:defRPr sz="22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4000"/>
              </a:lnSpc>
              <a:spcBef>
                <a:spcPts val="500"/>
              </a:spcBef>
              <a:buFontTx/>
              <a:buNone/>
            </a:pPr>
            <a:r>
              <a:rPr lang="en-US" sz="3200" b="1" dirty="0"/>
              <a:t>=</a:t>
            </a:r>
            <a:endParaRPr lang="en-US" sz="2800" dirty="0"/>
          </a:p>
        </p:txBody>
      </p:sp>
    </p:spTree>
    <p:extLst>
      <p:ext uri="{BB962C8B-B14F-4D97-AF65-F5344CB8AC3E}">
        <p14:creationId xmlns:p14="http://schemas.microsoft.com/office/powerpoint/2010/main" val="6103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23" presetClass="entr" presetSubtype="272"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400" fill="hold"/>
                                        <p:tgtEl>
                                          <p:spTgt spid="6"/>
                                        </p:tgtEl>
                                        <p:attrNameLst>
                                          <p:attrName>ppt_w</p:attrName>
                                        </p:attrNameLst>
                                      </p:cBhvr>
                                      <p:tavLst>
                                        <p:tav tm="0">
                                          <p:val>
                                            <p:strVal val="2/3*#ppt_w"/>
                                          </p:val>
                                        </p:tav>
                                        <p:tav tm="100000">
                                          <p:val>
                                            <p:strVal val="#ppt_w"/>
                                          </p:val>
                                        </p:tav>
                                      </p:tavLst>
                                    </p:anim>
                                    <p:anim calcmode="lin" valueType="num">
                                      <p:cBhvr>
                                        <p:cTn id="11" dur="4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0"/>
                            </p:stCondLst>
                            <p:childTnLst>
                              <p:par>
                                <p:cTn id="19" presetID="23" presetClass="entr" presetSubtype="288" fill="hold" nodeType="after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4/3*#ppt_w"/>
                                          </p:val>
                                        </p:tav>
                                        <p:tav tm="100000">
                                          <p:val>
                                            <p:strVal val="#ppt_w"/>
                                          </p:val>
                                        </p:tav>
                                      </p:tavLst>
                                    </p:anim>
                                    <p:anim calcmode="lin" valueType="num">
                                      <p:cBhvr>
                                        <p:cTn id="22"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par>
                          <p:cTn id="30" fill="hold">
                            <p:stCondLst>
                              <p:cond delay="0"/>
                            </p:stCondLst>
                            <p:childTnLst>
                              <p:par>
                                <p:cTn id="31" presetID="21" presetClass="entr" presetSubtype="1" fill="hold" grpId="0" nodeType="afterEffect">
                                  <p:stCondLst>
                                    <p:cond delay="500"/>
                                  </p:stCondLst>
                                  <p:childTnLst>
                                    <p:set>
                                      <p:cBhvr>
                                        <p:cTn id="32" dur="1" fill="hold">
                                          <p:stCondLst>
                                            <p:cond delay="0"/>
                                          </p:stCondLst>
                                        </p:cTn>
                                        <p:tgtEl>
                                          <p:spTgt spid="23"/>
                                        </p:tgtEl>
                                        <p:attrNameLst>
                                          <p:attrName>style.visibility</p:attrName>
                                        </p:attrNameLst>
                                      </p:cBhvr>
                                      <p:to>
                                        <p:strVal val="visible"/>
                                      </p:to>
                                    </p:set>
                                    <p:animEffect transition="in" filter="wheel(1)">
                                      <p:cBhvr>
                                        <p:cTn id="33" dur="1500"/>
                                        <p:tgtEl>
                                          <p:spTgt spid="23"/>
                                        </p:tgtEl>
                                      </p:cBhvr>
                                    </p:animEffect>
                                  </p:childTnLst>
                                </p:cTn>
                              </p:par>
                            </p:childTnLst>
                          </p:cTn>
                        </p:par>
                        <p:par>
                          <p:cTn id="34" fill="hold">
                            <p:stCondLst>
                              <p:cond delay="2000"/>
                            </p:stCondLst>
                            <p:childTnLst>
                              <p:par>
                                <p:cTn id="35" presetID="23" presetClass="entr" presetSubtype="28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300" fill="hold"/>
                                        <p:tgtEl>
                                          <p:spTgt spid="8"/>
                                        </p:tgtEl>
                                        <p:attrNameLst>
                                          <p:attrName>ppt_w</p:attrName>
                                        </p:attrNameLst>
                                      </p:cBhvr>
                                      <p:tavLst>
                                        <p:tav tm="0">
                                          <p:val>
                                            <p:strVal val="4/3*#ppt_w"/>
                                          </p:val>
                                        </p:tav>
                                        <p:tav tm="100000">
                                          <p:val>
                                            <p:strVal val="#ppt_w"/>
                                          </p:val>
                                        </p:tav>
                                      </p:tavLst>
                                    </p:anim>
                                    <p:anim calcmode="lin" valueType="num">
                                      <p:cBhvr>
                                        <p:cTn id="38" dur="3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23"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987" t="29867" r="9423" b="4534"/>
          <a:stretch/>
        </p:blipFill>
        <p:spPr>
          <a:xfrm>
            <a:off x="567039" y="1792224"/>
            <a:ext cx="7873598" cy="4718304"/>
          </a:xfrm>
          <a:prstGeom prst="rect">
            <a:avLst/>
          </a:prstGeom>
        </p:spPr>
      </p:pic>
      <p:sp>
        <p:nvSpPr>
          <p:cNvPr id="7" name="Rounded Rectangle 6"/>
          <p:cNvSpPr/>
          <p:nvPr/>
        </p:nvSpPr>
        <p:spPr>
          <a:xfrm>
            <a:off x="5845011" y="3419857"/>
            <a:ext cx="2576773" cy="1664208"/>
          </a:xfrm>
          <a:prstGeom prst="roundRect">
            <a:avLst/>
          </a:prstGeom>
          <a:noFill/>
          <a:ln w="76200">
            <a:solidFill>
              <a:srgbClr val="CC0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48186" y="376647"/>
            <a:ext cx="7873598" cy="738664"/>
          </a:xfrm>
        </p:spPr>
        <p:txBody>
          <a:bodyPr/>
          <a:lstStyle/>
          <a:p>
            <a:pPr algn="ctr"/>
            <a:r>
              <a:rPr lang="en-US" sz="2400" dirty="0" err="1"/>
              <a:t>PCORNet</a:t>
            </a:r>
            <a:r>
              <a:rPr lang="en-US" sz="2400" dirty="0"/>
              <a:t> Research Network –</a:t>
            </a:r>
            <a:br>
              <a:rPr lang="en-US" sz="2400" dirty="0"/>
            </a:br>
            <a:r>
              <a:rPr lang="en-US" sz="2400" dirty="0"/>
              <a:t>Uniting Data from Patients, Clinicians, Health Systems</a:t>
            </a:r>
          </a:p>
        </p:txBody>
      </p:sp>
    </p:spTree>
    <p:extLst>
      <p:ext uri="{BB962C8B-B14F-4D97-AF65-F5344CB8AC3E}">
        <p14:creationId xmlns:p14="http://schemas.microsoft.com/office/powerpoint/2010/main" val="3674133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429" y="205632"/>
            <a:ext cx="5730541" cy="857250"/>
          </a:xfrm>
        </p:spPr>
        <p:txBody>
          <a:bodyPr/>
          <a:lstStyle/>
          <a:p>
            <a:pPr algn="ctr"/>
            <a:r>
              <a:rPr lang="en-US" sz="2400" dirty="0"/>
              <a:t>ADAPTABLE Study Design</a:t>
            </a:r>
          </a:p>
        </p:txBody>
      </p:sp>
      <p:sp>
        <p:nvSpPr>
          <p:cNvPr id="24" name="Content Placeholder 4"/>
          <p:cNvSpPr>
            <a:spLocks noGrp="1"/>
          </p:cNvSpPr>
          <p:nvPr>
            <p:ph idx="4294967295"/>
          </p:nvPr>
        </p:nvSpPr>
        <p:spPr>
          <a:xfrm>
            <a:off x="1596309" y="1610661"/>
            <a:ext cx="5951371" cy="308895"/>
          </a:xfrm>
        </p:spPr>
        <p:txBody>
          <a:bodyPr/>
          <a:lstStyle/>
          <a:p>
            <a:pPr marL="0" indent="0" algn="ctr">
              <a:buNone/>
            </a:pPr>
            <a:r>
              <a:rPr lang="en-US" sz="1600" b="1" dirty="0"/>
              <a:t>15,000 patients with known ASCVD + ≥ 1 Enrichment Factor</a:t>
            </a:r>
          </a:p>
        </p:txBody>
      </p:sp>
      <p:sp>
        <p:nvSpPr>
          <p:cNvPr id="11" name="TextBox 10"/>
          <p:cNvSpPr txBox="1"/>
          <p:nvPr/>
        </p:nvSpPr>
        <p:spPr>
          <a:xfrm>
            <a:off x="2769585" y="5159686"/>
            <a:ext cx="3516914" cy="1015663"/>
          </a:xfrm>
          <a:prstGeom prst="rect">
            <a:avLst/>
          </a:prstGeom>
          <a:noFill/>
          <a:ln>
            <a:noFill/>
          </a:ln>
        </p:spPr>
        <p:txBody>
          <a:bodyPr wrap="square" rtlCol="0">
            <a:spAutoFit/>
          </a:bodyPr>
          <a:lstStyle/>
          <a:p>
            <a:pPr algn="ctr" defTabSz="685800" eaLnBrk="1" fontAlgn="auto" hangingPunct="1">
              <a:spcBef>
                <a:spcPts val="0"/>
              </a:spcBef>
              <a:spcAft>
                <a:spcPts val="0"/>
              </a:spcAft>
              <a:buNone/>
            </a:pPr>
            <a:r>
              <a:rPr kumimoji="0" lang="en-US" sz="1200" b="1" dirty="0">
                <a:solidFill>
                  <a:srgbClr val="023873"/>
                </a:solidFill>
                <a:latin typeface="Arial"/>
                <a:ea typeface="+mn-ea"/>
                <a:cs typeface="+mn-cs"/>
              </a:rPr>
              <a:t>Primary Efficacy Endpoint: </a:t>
            </a:r>
            <a:br>
              <a:rPr kumimoji="0" lang="en-US" sz="1200" b="1" dirty="0">
                <a:solidFill>
                  <a:srgbClr val="023873"/>
                </a:solidFill>
                <a:latin typeface="Arial"/>
                <a:ea typeface="+mn-ea"/>
                <a:cs typeface="+mn-cs"/>
              </a:rPr>
            </a:br>
            <a:r>
              <a:rPr kumimoji="0" lang="en-US" sz="1200" dirty="0">
                <a:solidFill>
                  <a:srgbClr val="023873"/>
                </a:solidFill>
                <a:latin typeface="Arial"/>
                <a:ea typeface="+mn-ea"/>
                <a:cs typeface="+mn-cs"/>
              </a:rPr>
              <a:t>Composite of all-cause mortality, hospitalization for MI, or hospitalization for stroke</a:t>
            </a:r>
          </a:p>
          <a:p>
            <a:pPr algn="ctr" defTabSz="685800" eaLnBrk="1" fontAlgn="auto" hangingPunct="1">
              <a:spcBef>
                <a:spcPts val="0"/>
              </a:spcBef>
              <a:spcAft>
                <a:spcPts val="0"/>
              </a:spcAft>
              <a:buNone/>
            </a:pPr>
            <a:r>
              <a:rPr kumimoji="0" lang="en-US" sz="1200" b="1" dirty="0">
                <a:solidFill>
                  <a:srgbClr val="023873"/>
                </a:solidFill>
                <a:latin typeface="Arial"/>
                <a:ea typeface="+mn-ea"/>
                <a:cs typeface="+mn-cs"/>
              </a:rPr>
              <a:t>Primary Safety Endpoint: </a:t>
            </a:r>
            <a:br>
              <a:rPr kumimoji="0" lang="en-US" sz="1200" b="1" dirty="0">
                <a:solidFill>
                  <a:srgbClr val="023873"/>
                </a:solidFill>
                <a:latin typeface="Arial"/>
                <a:ea typeface="+mn-ea"/>
                <a:cs typeface="+mn-cs"/>
              </a:rPr>
            </a:br>
            <a:r>
              <a:rPr kumimoji="0" lang="en-US" sz="1200" dirty="0">
                <a:solidFill>
                  <a:srgbClr val="023873"/>
                </a:solidFill>
                <a:latin typeface="Arial"/>
                <a:ea typeface="+mn-ea"/>
                <a:cs typeface="+mn-cs"/>
              </a:rPr>
              <a:t>Hospitalization for major bleeding</a:t>
            </a:r>
            <a:endParaRPr kumimoji="0" lang="en-US" sz="1200" b="1" dirty="0">
              <a:solidFill>
                <a:srgbClr val="023873"/>
              </a:solidFill>
              <a:latin typeface="Arial"/>
              <a:ea typeface="+mn-ea"/>
              <a:cs typeface="+mn-cs"/>
            </a:endParaRPr>
          </a:p>
        </p:txBody>
      </p:sp>
      <p:cxnSp>
        <p:nvCxnSpPr>
          <p:cNvPr id="13" name="Straight Arrow Connector 12"/>
          <p:cNvCxnSpPr/>
          <p:nvPr/>
        </p:nvCxnSpPr>
        <p:spPr>
          <a:xfrm flipH="1">
            <a:off x="4572001" y="2653184"/>
            <a:ext cx="1" cy="150435"/>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cxnSpLocks/>
            <a:endCxn id="7" idx="0"/>
          </p:cNvCxnSpPr>
          <p:nvPr/>
        </p:nvCxnSpPr>
        <p:spPr>
          <a:xfrm flipH="1">
            <a:off x="3635099" y="3139896"/>
            <a:ext cx="49534" cy="238843"/>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a:endCxn id="8" idx="0"/>
          </p:cNvCxnSpPr>
          <p:nvPr/>
        </p:nvCxnSpPr>
        <p:spPr>
          <a:xfrm>
            <a:off x="5310515" y="3161885"/>
            <a:ext cx="68218" cy="238163"/>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a:stCxn id="7" idx="2"/>
          </p:cNvCxnSpPr>
          <p:nvPr/>
        </p:nvCxnSpPr>
        <p:spPr>
          <a:xfrm>
            <a:off x="3635099" y="3640674"/>
            <a:ext cx="49533" cy="249535"/>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a:stCxn id="8" idx="2"/>
          </p:cNvCxnSpPr>
          <p:nvPr/>
        </p:nvCxnSpPr>
        <p:spPr>
          <a:xfrm flipH="1">
            <a:off x="5344625" y="3661983"/>
            <a:ext cx="34108" cy="260370"/>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72000" y="4364611"/>
            <a:ext cx="0" cy="211886"/>
          </a:xfrm>
          <a:prstGeom prst="straightConnector1">
            <a:avLst/>
          </a:prstGeom>
          <a:ln>
            <a:solidFill>
              <a:srgbClr val="87898D"/>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403685" y="2226145"/>
            <a:ext cx="6336632" cy="427040"/>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DBDBDB">
                    <a:lumMod val="10000"/>
                  </a:srgbClr>
                </a:solidFill>
              </a:rPr>
              <a:t>Patients identified by research networks in PCORnet through EHR/CDM searches using a computable phenotype that classifies inclusion/exclusion criteria</a:t>
            </a:r>
          </a:p>
        </p:txBody>
      </p:sp>
      <p:sp>
        <p:nvSpPr>
          <p:cNvPr id="6" name="TextBox 5"/>
          <p:cNvSpPr txBox="1"/>
          <p:nvPr/>
        </p:nvSpPr>
        <p:spPr>
          <a:xfrm>
            <a:off x="1403685" y="2803619"/>
            <a:ext cx="6336629" cy="466331"/>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DBDBDB">
                    <a:lumMod val="10000"/>
                  </a:srgbClr>
                </a:solidFill>
              </a:rPr>
              <a:t>Patients provided with trial information and link to e-consent on a web portal;</a:t>
            </a:r>
            <a:r>
              <a:rPr kumimoji="0" lang="en-US" sz="1200" baseline="30000" dirty="0">
                <a:solidFill>
                  <a:srgbClr val="DBDBDB">
                    <a:lumMod val="10000"/>
                  </a:srgbClr>
                </a:solidFill>
              </a:rPr>
              <a:t>†</a:t>
            </a:r>
            <a:r>
              <a:rPr kumimoji="0" lang="en-US" sz="1200" dirty="0">
                <a:solidFill>
                  <a:srgbClr val="DBDBDB">
                    <a:lumMod val="10000"/>
                  </a:srgbClr>
                </a:solidFill>
              </a:rPr>
              <a:t> </a:t>
            </a:r>
          </a:p>
          <a:p>
            <a:pPr defTabSz="685800" eaLnBrk="1" fontAlgn="auto" hangingPunct="1">
              <a:spcBef>
                <a:spcPts val="0"/>
              </a:spcBef>
              <a:spcAft>
                <a:spcPts val="0"/>
              </a:spcAft>
              <a:buNone/>
            </a:pPr>
            <a:r>
              <a:rPr kumimoji="0" lang="en-US" sz="1200" dirty="0">
                <a:solidFill>
                  <a:srgbClr val="DBDBDB">
                    <a:lumMod val="10000"/>
                  </a:srgbClr>
                </a:solidFill>
              </a:rPr>
              <a:t>Randomized treatment assignment provided directly to patient</a:t>
            </a:r>
          </a:p>
        </p:txBody>
      </p:sp>
      <p:sp>
        <p:nvSpPr>
          <p:cNvPr id="7" name="TextBox 6"/>
          <p:cNvSpPr txBox="1"/>
          <p:nvPr/>
        </p:nvSpPr>
        <p:spPr>
          <a:xfrm>
            <a:off x="2948934" y="3378739"/>
            <a:ext cx="1372329" cy="261935"/>
          </a:xfrm>
          <a:prstGeom prst="rect">
            <a:avLst/>
          </a:prstGeom>
          <a:solidFill>
            <a:schemeClr val="tx2"/>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FFFFFE"/>
                </a:solidFill>
              </a:rPr>
              <a:t>ASA 81 mg QD</a:t>
            </a:r>
          </a:p>
        </p:txBody>
      </p:sp>
      <p:sp>
        <p:nvSpPr>
          <p:cNvPr id="8" name="TextBox 7"/>
          <p:cNvSpPr txBox="1"/>
          <p:nvPr/>
        </p:nvSpPr>
        <p:spPr>
          <a:xfrm>
            <a:off x="4661466" y="3400048"/>
            <a:ext cx="1434533" cy="261935"/>
          </a:xfrm>
          <a:prstGeom prst="rect">
            <a:avLst/>
          </a:prstGeom>
          <a:solidFill>
            <a:srgbClr val="AF0923"/>
          </a:solidFill>
          <a:ln>
            <a:solidFill>
              <a:srgbClr val="AF0923"/>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FFFFFE"/>
                </a:solidFill>
              </a:rPr>
              <a:t>ASA 325 mg QD</a:t>
            </a:r>
          </a:p>
        </p:txBody>
      </p:sp>
      <p:sp>
        <p:nvSpPr>
          <p:cNvPr id="9" name="TextBox 8"/>
          <p:cNvSpPr txBox="1"/>
          <p:nvPr/>
        </p:nvSpPr>
        <p:spPr>
          <a:xfrm>
            <a:off x="2362201" y="3911520"/>
            <a:ext cx="4419588" cy="453091"/>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dirty="0">
                <a:solidFill>
                  <a:srgbClr val="DBDBDB">
                    <a:lumMod val="10000"/>
                  </a:srgbClr>
                </a:solidFill>
              </a:rPr>
              <a:t>Electronic patient follow-up for PRO’s: Every 3 or 6 months </a:t>
            </a:r>
            <a:br>
              <a:rPr kumimoji="0" lang="en-US" sz="1200" dirty="0">
                <a:solidFill>
                  <a:srgbClr val="DBDBDB">
                    <a:lumMod val="10000"/>
                  </a:srgbClr>
                </a:solidFill>
              </a:rPr>
            </a:br>
            <a:r>
              <a:rPr kumimoji="0" lang="en-US" sz="1200" dirty="0">
                <a:solidFill>
                  <a:srgbClr val="DBDBDB">
                    <a:lumMod val="10000"/>
                  </a:srgbClr>
                </a:solidFill>
              </a:rPr>
              <a:t>Supplemented with searches of EHR and claims data</a:t>
            </a:r>
          </a:p>
        </p:txBody>
      </p:sp>
      <p:sp>
        <p:nvSpPr>
          <p:cNvPr id="10" name="TextBox 9"/>
          <p:cNvSpPr txBox="1"/>
          <p:nvPr/>
        </p:nvSpPr>
        <p:spPr>
          <a:xfrm>
            <a:off x="3184437" y="4576497"/>
            <a:ext cx="2775126" cy="453091"/>
          </a:xfrm>
          <a:prstGeom prst="rect">
            <a:avLst/>
          </a:prstGeom>
          <a:solidFill>
            <a:schemeClr val="bg2"/>
          </a:solidFill>
          <a:ln>
            <a:solidFill>
              <a:srgbClr val="87898D"/>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algn="ctr" defTabSz="914400">
              <a:defRPr sz="1400">
                <a:solidFill>
                  <a:srgbClr val="001E61"/>
                </a:solidFill>
                <a:latin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85800" eaLnBrk="1" fontAlgn="auto" hangingPunct="1">
              <a:spcBef>
                <a:spcPts val="0"/>
              </a:spcBef>
              <a:spcAft>
                <a:spcPts val="0"/>
              </a:spcAft>
              <a:buNone/>
            </a:pPr>
            <a:r>
              <a:rPr kumimoji="0" lang="en-US" sz="1200" b="1" dirty="0">
                <a:solidFill>
                  <a:srgbClr val="DBDBDB">
                    <a:lumMod val="10000"/>
                  </a:srgbClr>
                </a:solidFill>
              </a:rPr>
              <a:t>Duration: </a:t>
            </a:r>
            <a:r>
              <a:rPr kumimoji="0" lang="en-US" sz="1200" dirty="0">
                <a:solidFill>
                  <a:srgbClr val="DBDBDB">
                    <a:lumMod val="10000"/>
                  </a:srgbClr>
                </a:solidFill>
              </a:rPr>
              <a:t>Enrollment over ~ 3 years; maximum follow-up of ~ 4 years</a:t>
            </a:r>
          </a:p>
        </p:txBody>
      </p:sp>
      <p:sp>
        <p:nvSpPr>
          <p:cNvPr id="23" name="TextBox 22"/>
          <p:cNvSpPr txBox="1"/>
          <p:nvPr/>
        </p:nvSpPr>
        <p:spPr>
          <a:xfrm>
            <a:off x="6477000" y="6249481"/>
            <a:ext cx="2563383" cy="461665"/>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12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200" dirty="0">
              <a:solidFill>
                <a:srgbClr val="3B3C3E"/>
              </a:solidFill>
              <a:latin typeface="Arial"/>
              <a:ea typeface="+mn-ea"/>
              <a:cs typeface="+mn-cs"/>
            </a:endParaRPr>
          </a:p>
        </p:txBody>
      </p:sp>
      <p:sp>
        <p:nvSpPr>
          <p:cNvPr id="25" name="TextBox 24"/>
          <p:cNvSpPr txBox="1"/>
          <p:nvPr/>
        </p:nvSpPr>
        <p:spPr>
          <a:xfrm>
            <a:off x="6477000" y="4729182"/>
            <a:ext cx="2083783" cy="553998"/>
          </a:xfrm>
          <a:prstGeom prst="rect">
            <a:avLst/>
          </a:prstGeo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nchor="b">
            <a:spAutoFit/>
          </a:bodyPr>
          <a:lstStyle>
            <a:defPPr>
              <a:defRPr lang="en-US"/>
            </a:defPPr>
            <a:lvl1pPr algn="r">
              <a:defRPr sz="1400" i="1">
                <a:solidFill>
                  <a:srgbClr val="DBDBDB">
                    <a:lumMod val="50000"/>
                  </a:srgbClr>
                </a:solidFill>
                <a:latin typeface="Arial"/>
                <a:ea typeface="SimHei"/>
              </a:defRPr>
            </a:lvl1pPr>
          </a:lstStyle>
          <a:p>
            <a:pPr algn="l" defTabSz="685800" eaLnBrk="1" fontAlgn="auto" hangingPunct="1">
              <a:spcBef>
                <a:spcPts val="0"/>
              </a:spcBef>
              <a:spcAft>
                <a:spcPts val="0"/>
              </a:spcAft>
              <a:buNone/>
              <a:defRPr/>
            </a:pPr>
            <a:r>
              <a:rPr kumimoji="0" lang="en-US" sz="1200" kern="0" baseline="30000" dirty="0">
                <a:solidFill>
                  <a:srgbClr val="3B3C3E"/>
                </a:solidFill>
                <a:cs typeface="+mn-cs"/>
              </a:rPr>
              <a:t>†</a:t>
            </a:r>
            <a:r>
              <a:rPr kumimoji="0" lang="en-US" sz="1200" kern="0" dirty="0">
                <a:solidFill>
                  <a:srgbClr val="3B3C3E"/>
                </a:solidFill>
                <a:cs typeface="+mn-cs"/>
              </a:rPr>
              <a:t> Participants without internet access will be consented and followed via a parallel system.</a:t>
            </a:r>
          </a:p>
        </p:txBody>
      </p:sp>
    </p:spTree>
    <p:extLst>
      <p:ext uri="{BB962C8B-B14F-4D97-AF65-F5344CB8AC3E}">
        <p14:creationId xmlns:p14="http://schemas.microsoft.com/office/powerpoint/2010/main" val="381539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61" y="129654"/>
            <a:ext cx="8174878" cy="1013346"/>
          </a:xfrm>
        </p:spPr>
        <p:txBody>
          <a:bodyPr/>
          <a:lstStyle/>
          <a:p>
            <a:pPr algn="ctr">
              <a:lnSpc>
                <a:spcPct val="100000"/>
              </a:lnSpc>
            </a:pPr>
            <a:r>
              <a:rPr lang="en-US" sz="2400" dirty="0"/>
              <a:t>ADAPTABLE Clinical Data Research Network (CDRN) Distribution and Enrollment</a:t>
            </a:r>
          </a:p>
        </p:txBody>
      </p:sp>
      <p:sp>
        <p:nvSpPr>
          <p:cNvPr id="7" name="TextBox 6"/>
          <p:cNvSpPr txBox="1"/>
          <p:nvPr/>
        </p:nvSpPr>
        <p:spPr>
          <a:xfrm>
            <a:off x="6629400" y="6172200"/>
            <a:ext cx="1893059" cy="438582"/>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9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350" dirty="0">
              <a:solidFill>
                <a:srgbClr val="3B3C3E"/>
              </a:solidFill>
              <a:latin typeface="Arial"/>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03" y="1637731"/>
            <a:ext cx="8594407" cy="4408227"/>
          </a:xfrm>
          <a:prstGeom prst="rect">
            <a:avLst/>
          </a:prstGeom>
        </p:spPr>
      </p:pic>
    </p:spTree>
    <p:extLst>
      <p:ext uri="{BB962C8B-B14F-4D97-AF65-F5344CB8AC3E}">
        <p14:creationId xmlns:p14="http://schemas.microsoft.com/office/powerpoint/2010/main" val="49698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Lessons Learned – </a:t>
            </a:r>
            <a:br>
              <a:rPr lang="en-US" sz="3200" dirty="0"/>
            </a:br>
            <a:r>
              <a:rPr lang="en-US" sz="2800" b="0" i="1" dirty="0"/>
              <a:t>Identification and Recruitment of Trial Participants Using EHR Data</a:t>
            </a:r>
          </a:p>
        </p:txBody>
      </p:sp>
    </p:spTree>
    <p:extLst>
      <p:ext uri="{BB962C8B-B14F-4D97-AF65-F5344CB8AC3E}">
        <p14:creationId xmlns:p14="http://schemas.microsoft.com/office/powerpoint/2010/main" val="3983299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2916241" y="1608672"/>
            <a:ext cx="3311525" cy="4258728"/>
            <a:chOff x="2743199" y="1100667"/>
            <a:chExt cx="3729568" cy="4897057"/>
          </a:xfrm>
          <a:effectLst/>
        </p:grpSpPr>
        <p:cxnSp>
          <p:nvCxnSpPr>
            <p:cNvPr id="46" name="Straight Connector 45"/>
            <p:cNvCxnSpPr/>
            <p:nvPr/>
          </p:nvCxnSpPr>
          <p:spPr>
            <a:xfrm flipH="1">
              <a:off x="2743199" y="1475296"/>
              <a:ext cx="3729568" cy="0"/>
            </a:xfrm>
            <a:prstGeom prst="line">
              <a:avLst/>
            </a:prstGeom>
            <a:noFill/>
            <a:ln w="25400" cap="flat" cmpd="sng" algn="ctr">
              <a:solidFill>
                <a:srgbClr val="C00000"/>
              </a:solidFill>
              <a:prstDash val="solid"/>
            </a:ln>
            <a:effectLst/>
          </p:spPr>
        </p:cxnSp>
        <p:cxnSp>
          <p:nvCxnSpPr>
            <p:cNvPr id="47" name="Straight Connector 46"/>
            <p:cNvCxnSpPr/>
            <p:nvPr/>
          </p:nvCxnSpPr>
          <p:spPr>
            <a:xfrm>
              <a:off x="6472767" y="1475296"/>
              <a:ext cx="0" cy="280127"/>
            </a:xfrm>
            <a:prstGeom prst="line">
              <a:avLst/>
            </a:prstGeom>
            <a:noFill/>
            <a:ln w="25400" cap="flat" cmpd="sng" algn="ctr">
              <a:solidFill>
                <a:srgbClr val="C00000"/>
              </a:solidFill>
              <a:prstDash val="solid"/>
            </a:ln>
            <a:effectLst/>
          </p:spPr>
        </p:cxnSp>
        <p:cxnSp>
          <p:nvCxnSpPr>
            <p:cNvPr id="48" name="Straight Connector 47"/>
            <p:cNvCxnSpPr/>
            <p:nvPr/>
          </p:nvCxnSpPr>
          <p:spPr>
            <a:xfrm>
              <a:off x="2746866" y="1475296"/>
              <a:ext cx="0" cy="280127"/>
            </a:xfrm>
            <a:prstGeom prst="line">
              <a:avLst/>
            </a:prstGeom>
            <a:noFill/>
            <a:ln w="25400" cap="flat" cmpd="sng" algn="ctr">
              <a:solidFill>
                <a:srgbClr val="C00000"/>
              </a:solidFill>
              <a:prstDash val="solid"/>
            </a:ln>
            <a:effectLst/>
          </p:spPr>
        </p:cxnSp>
        <p:cxnSp>
          <p:nvCxnSpPr>
            <p:cNvPr id="49" name="Straight Connector 48"/>
            <p:cNvCxnSpPr/>
            <p:nvPr/>
          </p:nvCxnSpPr>
          <p:spPr>
            <a:xfrm flipH="1">
              <a:off x="2743201" y="5735261"/>
              <a:ext cx="3729566" cy="0"/>
            </a:xfrm>
            <a:prstGeom prst="line">
              <a:avLst/>
            </a:prstGeom>
            <a:noFill/>
            <a:ln w="25400" cap="flat" cmpd="sng" algn="ctr">
              <a:solidFill>
                <a:srgbClr val="C00000"/>
              </a:solidFill>
              <a:prstDash val="solid"/>
            </a:ln>
            <a:effectLst/>
          </p:spPr>
        </p:cxnSp>
        <p:cxnSp>
          <p:nvCxnSpPr>
            <p:cNvPr id="50" name="Straight Connector 49"/>
            <p:cNvCxnSpPr/>
            <p:nvPr/>
          </p:nvCxnSpPr>
          <p:spPr>
            <a:xfrm flipV="1">
              <a:off x="2746866" y="4191001"/>
              <a:ext cx="0" cy="1544260"/>
            </a:xfrm>
            <a:prstGeom prst="line">
              <a:avLst/>
            </a:prstGeom>
            <a:noFill/>
            <a:ln w="25400" cap="flat" cmpd="sng" algn="ctr">
              <a:solidFill>
                <a:srgbClr val="C00000"/>
              </a:solidFill>
              <a:prstDash val="solid"/>
            </a:ln>
            <a:effectLst/>
          </p:spPr>
        </p:cxnSp>
        <p:cxnSp>
          <p:nvCxnSpPr>
            <p:cNvPr id="51" name="Straight Connector 50"/>
            <p:cNvCxnSpPr/>
            <p:nvPr/>
          </p:nvCxnSpPr>
          <p:spPr>
            <a:xfrm>
              <a:off x="6472767" y="5489223"/>
              <a:ext cx="0" cy="246038"/>
            </a:xfrm>
            <a:prstGeom prst="line">
              <a:avLst/>
            </a:prstGeom>
            <a:noFill/>
            <a:ln w="25400" cap="flat" cmpd="sng" algn="ctr">
              <a:solidFill>
                <a:srgbClr val="C00000"/>
              </a:solidFill>
              <a:prstDash val="solid"/>
            </a:ln>
            <a:effectLst/>
          </p:spPr>
        </p:cxnSp>
        <p:cxnSp>
          <p:nvCxnSpPr>
            <p:cNvPr id="52" name="Straight Arrow Connector 51"/>
            <p:cNvCxnSpPr/>
            <p:nvPr/>
          </p:nvCxnSpPr>
          <p:spPr>
            <a:xfrm>
              <a:off x="4572000" y="1100667"/>
              <a:ext cx="0" cy="374629"/>
            </a:xfrm>
            <a:prstGeom prst="straightConnector1">
              <a:avLst/>
            </a:prstGeom>
            <a:noFill/>
            <a:ln w="25400" cap="flat" cmpd="sng" algn="ctr">
              <a:solidFill>
                <a:srgbClr val="C00000"/>
              </a:solidFill>
              <a:prstDash val="sysDash"/>
              <a:tailEnd type="triangle"/>
            </a:ln>
            <a:effectLst/>
          </p:spPr>
        </p:cxnSp>
        <p:cxnSp>
          <p:nvCxnSpPr>
            <p:cNvPr id="53" name="Straight Arrow Connector 52"/>
            <p:cNvCxnSpPr/>
            <p:nvPr/>
          </p:nvCxnSpPr>
          <p:spPr>
            <a:xfrm>
              <a:off x="4614333" y="5735261"/>
              <a:ext cx="6067" cy="262463"/>
            </a:xfrm>
            <a:prstGeom prst="straightConnector1">
              <a:avLst/>
            </a:prstGeom>
            <a:noFill/>
            <a:ln w="25400" cap="flat" cmpd="sng" algn="ctr">
              <a:solidFill>
                <a:srgbClr val="C00000"/>
              </a:solidFill>
              <a:prstDash val="solid"/>
              <a:tailEnd type="triangle"/>
            </a:ln>
            <a:effectLst/>
          </p:spPr>
        </p:cxnSp>
      </p:grpSp>
      <p:sp>
        <p:nvSpPr>
          <p:cNvPr id="2" name="Title 1"/>
          <p:cNvSpPr>
            <a:spLocks noGrp="1"/>
          </p:cNvSpPr>
          <p:nvPr>
            <p:ph type="title"/>
          </p:nvPr>
        </p:nvSpPr>
        <p:spPr>
          <a:xfrm>
            <a:off x="1883059" y="762000"/>
            <a:ext cx="5730479" cy="493448"/>
          </a:xfrm>
        </p:spPr>
        <p:txBody>
          <a:bodyPr/>
          <a:lstStyle/>
          <a:p>
            <a:pPr algn="ctr"/>
            <a:r>
              <a:rPr lang="en-US" sz="2400" dirty="0"/>
              <a:t>ADAPTABLE Inclusion Criteria – </a:t>
            </a:r>
            <a:br>
              <a:rPr lang="en-US" sz="2400" dirty="0"/>
            </a:br>
            <a:r>
              <a:rPr lang="en-US" sz="2400" dirty="0"/>
              <a:t>Computable Phenotype</a:t>
            </a:r>
          </a:p>
        </p:txBody>
      </p:sp>
      <p:sp>
        <p:nvSpPr>
          <p:cNvPr id="31" name="Rectangle 30"/>
          <p:cNvSpPr/>
          <p:nvPr/>
        </p:nvSpPr>
        <p:spPr>
          <a:xfrm>
            <a:off x="2924572" y="5924550"/>
            <a:ext cx="3311525" cy="342899"/>
          </a:xfrm>
          <a:prstGeom prst="rect">
            <a:avLst/>
          </a:prstGeom>
          <a:solidFill>
            <a:schemeClr val="bg2"/>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pPr>
            <a:r>
              <a:rPr kumimoji="0" lang="en-US" sz="1600" b="1" dirty="0">
                <a:solidFill>
                  <a:srgbClr val="023873"/>
                </a:solidFill>
                <a:latin typeface="Arial"/>
              </a:rPr>
              <a:t>Electronic Patient Outreach</a:t>
            </a:r>
          </a:p>
        </p:txBody>
      </p:sp>
      <p:sp>
        <p:nvSpPr>
          <p:cNvPr id="33" name="Rectangle 32"/>
          <p:cNvSpPr/>
          <p:nvPr/>
        </p:nvSpPr>
        <p:spPr>
          <a:xfrm>
            <a:off x="5204357" y="2099734"/>
            <a:ext cx="2720442" cy="3220547"/>
          </a:xfrm>
          <a:prstGeom prst="rect">
            <a:avLst/>
          </a:prstGeom>
          <a:solidFill>
            <a:srgbClr val="023873"/>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t" anchorCtr="0"/>
          <a:lstStyle/>
          <a:p>
            <a:pPr defTabSz="685800" eaLnBrk="1" fontAlgn="auto" hangingPunct="1">
              <a:lnSpc>
                <a:spcPct val="95000"/>
              </a:lnSpc>
              <a:spcBef>
                <a:spcPts val="450"/>
              </a:spcBef>
              <a:spcAft>
                <a:spcPts val="0"/>
              </a:spcAft>
              <a:buNone/>
              <a:defRPr/>
            </a:pPr>
            <a:r>
              <a:rPr kumimoji="0" lang="en-US" sz="1300" b="1" kern="0" dirty="0">
                <a:solidFill>
                  <a:srgbClr val="FFFFFE"/>
                </a:solidFill>
                <a:latin typeface="Arial"/>
                <a:ea typeface="+mn-ea"/>
                <a:cs typeface="+mn-cs"/>
              </a:rPr>
              <a:t>≥ 1 enrichment factor:</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Age ≥ 65 years</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Creatinine ≥ 1.5 mg/dL</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Diabetes mellitus</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Known 3-vessel CAD</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Cerebrovascular disease</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Peripheral arterial disease</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Current smoker </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Known LVEF &lt; 50%</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Chronic systolic or diastolic heart failure</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SBP ≥ 140 (within past 12 mos)</a:t>
            </a:r>
          </a:p>
          <a:p>
            <a:pPr marL="133347" indent="-133347" defTabSz="685800" eaLnBrk="1" fontAlgn="auto" hangingPunct="1">
              <a:lnSpc>
                <a:spcPct val="95000"/>
              </a:lnSpc>
              <a:spcBef>
                <a:spcPts val="450"/>
              </a:spcBef>
              <a:spcAft>
                <a:spcPts val="0"/>
              </a:spcAft>
              <a:buFont typeface="Arial"/>
              <a:buChar char="•"/>
              <a:defRPr/>
            </a:pPr>
            <a:r>
              <a:rPr kumimoji="0" lang="en-US" sz="1300" kern="0" dirty="0">
                <a:solidFill>
                  <a:srgbClr val="FFFFFE"/>
                </a:solidFill>
                <a:latin typeface="Arial"/>
                <a:ea typeface="+mn-ea"/>
                <a:cs typeface="+mn-cs"/>
              </a:rPr>
              <a:t>LDL ≥ 130 (within past 12 mos)</a:t>
            </a:r>
          </a:p>
        </p:txBody>
      </p:sp>
      <p:sp>
        <p:nvSpPr>
          <p:cNvPr id="18" name="Rectangle 17"/>
          <p:cNvSpPr/>
          <p:nvPr/>
        </p:nvSpPr>
        <p:spPr>
          <a:xfrm>
            <a:off x="1608189" y="2086374"/>
            <a:ext cx="2490470" cy="3096488"/>
          </a:xfrm>
          <a:prstGeom prst="rect">
            <a:avLst/>
          </a:prstGeom>
          <a:solidFill>
            <a:srgbClr val="023873"/>
          </a:solidFill>
          <a:ln w="9525" cap="flat" cmpd="sng" algn="ctr">
            <a:solidFill>
              <a:srgbClr val="C00000"/>
            </a:solidFill>
            <a:prstDash val="solid"/>
          </a:ln>
          <a:effectLst>
            <a:outerShdw blurRad="40000" dist="23000" dir="5400000" rotWithShape="0">
              <a:srgbClr val="000000">
                <a:alpha val="35000"/>
              </a:srgbClr>
            </a:outerShdw>
          </a:effectLst>
        </p:spPr>
        <p:txBody>
          <a:bodyPr rtlCol="0" anchor="t" anchorCtr="0"/>
          <a:lstStyle/>
          <a:p>
            <a:pPr defTabSz="685800" eaLnBrk="1" fontAlgn="auto" hangingPunct="1">
              <a:lnSpc>
                <a:spcPct val="95000"/>
              </a:lnSpc>
              <a:spcBef>
                <a:spcPts val="450"/>
              </a:spcBef>
              <a:spcAft>
                <a:spcPts val="0"/>
              </a:spcAft>
              <a:buNone/>
              <a:defRPr/>
            </a:pPr>
            <a:r>
              <a:rPr kumimoji="0" lang="en-US" sz="1400" b="1" kern="0" dirty="0">
                <a:solidFill>
                  <a:srgbClr val="FFFFFE"/>
                </a:solidFill>
                <a:latin typeface="Arial"/>
                <a:ea typeface="+mn-ea"/>
                <a:cs typeface="+mn-cs"/>
              </a:rPr>
              <a:t>Known ASCVD</a:t>
            </a: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Prior MI </a:t>
            </a:r>
          </a:p>
          <a:p>
            <a:pPr defTabSz="685800" eaLnBrk="1" fontAlgn="auto" hangingPunct="1">
              <a:lnSpc>
                <a:spcPct val="95000"/>
              </a:lnSpc>
              <a:spcBef>
                <a:spcPts val="450"/>
              </a:spcBef>
              <a:spcAft>
                <a:spcPts val="0"/>
              </a:spcAft>
              <a:buNone/>
              <a:defRPr/>
            </a:pPr>
            <a:r>
              <a:rPr kumimoji="0" lang="en-US" sz="1400" kern="0" dirty="0">
                <a:solidFill>
                  <a:srgbClr val="FFFFFE"/>
                </a:solidFill>
                <a:latin typeface="Arial"/>
                <a:ea typeface="+mn-ea"/>
                <a:cs typeface="+mn-cs"/>
              </a:rPr>
              <a:t>    </a:t>
            </a:r>
            <a:r>
              <a:rPr kumimoji="0" lang="en-US" sz="1400" b="1" kern="0" dirty="0">
                <a:solidFill>
                  <a:srgbClr val="FFFFFE"/>
                </a:solidFill>
                <a:latin typeface="Arial"/>
                <a:ea typeface="+mn-ea"/>
                <a:cs typeface="+mn-cs"/>
              </a:rPr>
              <a:t>OR</a:t>
            </a: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Prior revascularization </a:t>
            </a:r>
            <a:br>
              <a:rPr kumimoji="0" lang="en-US" sz="1400" kern="0" dirty="0">
                <a:solidFill>
                  <a:srgbClr val="FFFFFE"/>
                </a:solidFill>
                <a:latin typeface="Arial"/>
                <a:ea typeface="+mn-ea"/>
                <a:cs typeface="+mn-cs"/>
              </a:rPr>
            </a:br>
            <a:r>
              <a:rPr kumimoji="0" lang="en-US" sz="1400" kern="0" dirty="0">
                <a:solidFill>
                  <a:srgbClr val="FFFFFE"/>
                </a:solidFill>
                <a:latin typeface="Arial"/>
                <a:ea typeface="+mn-ea"/>
                <a:cs typeface="+mn-cs"/>
              </a:rPr>
              <a:t>(PCI or CABG)</a:t>
            </a:r>
          </a:p>
          <a:p>
            <a:pPr defTabSz="685800" eaLnBrk="1" fontAlgn="auto" hangingPunct="1">
              <a:lnSpc>
                <a:spcPct val="95000"/>
              </a:lnSpc>
              <a:spcBef>
                <a:spcPts val="450"/>
              </a:spcBef>
              <a:spcAft>
                <a:spcPts val="0"/>
              </a:spcAft>
              <a:buNone/>
              <a:defRPr/>
            </a:pPr>
            <a:r>
              <a:rPr kumimoji="0" lang="en-US" sz="1400" b="1" kern="0" dirty="0">
                <a:solidFill>
                  <a:srgbClr val="FFFFFE"/>
                </a:solidFill>
                <a:latin typeface="Arial"/>
                <a:ea typeface="+mn-ea"/>
                <a:cs typeface="+mn-cs"/>
              </a:rPr>
              <a:t>    OR </a:t>
            </a: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Prior angiogram showing significant CAD</a:t>
            </a:r>
            <a:endParaRPr kumimoji="0" lang="en-US" sz="1400" b="1" kern="0" dirty="0">
              <a:solidFill>
                <a:srgbClr val="FFFFFE"/>
              </a:solidFill>
              <a:latin typeface="Arial"/>
              <a:ea typeface="+mn-ea"/>
              <a:cs typeface="+mn-cs"/>
            </a:endParaRPr>
          </a:p>
          <a:p>
            <a:pPr defTabSz="685800" eaLnBrk="1" fontAlgn="auto" hangingPunct="1">
              <a:lnSpc>
                <a:spcPct val="95000"/>
              </a:lnSpc>
              <a:spcBef>
                <a:spcPts val="450"/>
              </a:spcBef>
              <a:spcAft>
                <a:spcPts val="0"/>
              </a:spcAft>
              <a:buNone/>
              <a:defRPr/>
            </a:pPr>
            <a:r>
              <a:rPr kumimoji="0" lang="en-US" sz="1400" b="1" kern="0" dirty="0">
                <a:solidFill>
                  <a:srgbClr val="FFFFFE"/>
                </a:solidFill>
                <a:latin typeface="Arial"/>
                <a:ea typeface="+mn-ea"/>
                <a:cs typeface="+mn-cs"/>
              </a:rPr>
              <a:t>    OR</a:t>
            </a:r>
            <a:endParaRPr kumimoji="0" lang="en-US" sz="1400" kern="0" dirty="0">
              <a:solidFill>
                <a:srgbClr val="FFFFFE"/>
              </a:solidFill>
              <a:latin typeface="Arial"/>
              <a:ea typeface="+mn-ea"/>
              <a:cs typeface="+mn-cs"/>
            </a:endParaRPr>
          </a:p>
          <a:p>
            <a:pPr marL="133347" indent="-133347" defTabSz="685800" eaLnBrk="1" fontAlgn="auto" hangingPunct="1">
              <a:lnSpc>
                <a:spcPct val="95000"/>
              </a:lnSpc>
              <a:spcBef>
                <a:spcPts val="450"/>
              </a:spcBef>
              <a:spcAft>
                <a:spcPts val="0"/>
              </a:spcAft>
              <a:buFont typeface="Arial"/>
              <a:buChar char="•"/>
              <a:defRPr/>
            </a:pPr>
            <a:r>
              <a:rPr kumimoji="0" lang="en-US" sz="1400" kern="0" dirty="0">
                <a:solidFill>
                  <a:srgbClr val="FFFFFE"/>
                </a:solidFill>
                <a:latin typeface="Arial"/>
                <a:ea typeface="+mn-ea"/>
                <a:cs typeface="+mn-cs"/>
              </a:rPr>
              <a:t>History of chronic ischemic heart disease, CAD, or ASCVD</a:t>
            </a:r>
          </a:p>
        </p:txBody>
      </p:sp>
      <p:sp>
        <p:nvSpPr>
          <p:cNvPr id="35" name="Cross 34"/>
          <p:cNvSpPr/>
          <p:nvPr/>
        </p:nvSpPr>
        <p:spPr>
          <a:xfrm>
            <a:off x="4257675" y="2546864"/>
            <a:ext cx="628650" cy="571500"/>
          </a:xfrm>
          <a:prstGeom prst="plus">
            <a:avLst>
              <a:gd name="adj" fmla="val 36613"/>
            </a:avLst>
          </a:prstGeom>
          <a:solidFill>
            <a:srgbClr val="C00000"/>
          </a:solidFill>
          <a:ln w="9525" cap="flat" cmpd="sng" algn="ctr">
            <a:solidFill>
              <a:srgbClr val="023873"/>
            </a:solidFill>
            <a:prstDash val="solid"/>
          </a:ln>
          <a:effectLst>
            <a:outerShdw blurRad="40000" dist="23000" dir="5400000" rotWithShape="0">
              <a:srgbClr val="000000">
                <a:alpha val="35000"/>
              </a:srgbClr>
            </a:outerShdw>
          </a:effectLst>
        </p:spPr>
        <p:txBody>
          <a:bodyPr rtlCol="0" anchor="ctr"/>
          <a:lstStyle/>
          <a:p>
            <a:pPr algn="ctr" defTabSz="685800" eaLnBrk="1" fontAlgn="auto" hangingPunct="1">
              <a:spcBef>
                <a:spcPts val="0"/>
              </a:spcBef>
              <a:spcAft>
                <a:spcPts val="0"/>
              </a:spcAft>
              <a:buNone/>
              <a:defRPr/>
            </a:pPr>
            <a:endParaRPr kumimoji="0" lang="en-US" sz="1350" kern="0" dirty="0">
              <a:solidFill>
                <a:prstClr val="white"/>
              </a:solidFill>
              <a:latin typeface="Arial"/>
              <a:ea typeface="+mn-ea"/>
              <a:cs typeface="+mn-cs"/>
            </a:endParaRPr>
          </a:p>
        </p:txBody>
      </p:sp>
      <p:sp>
        <p:nvSpPr>
          <p:cNvPr id="17" name="TextBox 16"/>
          <p:cNvSpPr txBox="1"/>
          <p:nvPr/>
        </p:nvSpPr>
        <p:spPr>
          <a:xfrm>
            <a:off x="6553200" y="6419418"/>
            <a:ext cx="2720441" cy="461665"/>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12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200" dirty="0">
              <a:solidFill>
                <a:srgbClr val="3B3C3E"/>
              </a:solidFill>
              <a:latin typeface="Arial"/>
              <a:ea typeface="+mn-ea"/>
              <a:cs typeface="+mn-cs"/>
            </a:endParaRPr>
          </a:p>
        </p:txBody>
      </p:sp>
    </p:spTree>
    <p:extLst>
      <p:ext uri="{BB962C8B-B14F-4D97-AF65-F5344CB8AC3E}">
        <p14:creationId xmlns:p14="http://schemas.microsoft.com/office/powerpoint/2010/main" val="25136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93859" cy="857250"/>
          </a:xfrm>
        </p:spPr>
        <p:txBody>
          <a:bodyPr/>
          <a:lstStyle/>
          <a:p>
            <a:pPr algn="ctr"/>
            <a:r>
              <a:rPr lang="en-US" sz="2400" dirty="0"/>
              <a:t>Electronic-Facilitated Recruitment Approaches </a:t>
            </a:r>
            <a:br>
              <a:rPr lang="en-US" sz="2400" dirty="0"/>
            </a:br>
            <a:r>
              <a:rPr lang="en-US" sz="2400" dirty="0"/>
              <a:t>Utilized in ADAPTABLE</a:t>
            </a:r>
          </a:p>
        </p:txBody>
      </p:sp>
      <p:sp>
        <p:nvSpPr>
          <p:cNvPr id="3" name="Content Placeholder 2"/>
          <p:cNvSpPr>
            <a:spLocks noGrp="1"/>
          </p:cNvSpPr>
          <p:nvPr>
            <p:ph idx="1"/>
          </p:nvPr>
        </p:nvSpPr>
        <p:spPr>
          <a:xfrm>
            <a:off x="971550" y="1758233"/>
            <a:ext cx="6743700" cy="3651967"/>
          </a:xfrm>
        </p:spPr>
        <p:txBody>
          <a:bodyPr/>
          <a:lstStyle/>
          <a:p>
            <a:r>
              <a:rPr lang="en-US" sz="2000" dirty="0">
                <a:solidFill>
                  <a:srgbClr val="023873"/>
                </a:solidFill>
              </a:rPr>
              <a:t>Electronic, computable phenotype used to query local EHR databases to facilitate widespread screening of large numbers of potentially eligible patients</a:t>
            </a:r>
          </a:p>
          <a:p>
            <a:r>
              <a:rPr lang="en-US" sz="2000" dirty="0"/>
              <a:t>Patient Outreach and Recruitment Approaches</a:t>
            </a:r>
          </a:p>
          <a:p>
            <a:pPr lvl="1">
              <a:lnSpc>
                <a:spcPct val="100000"/>
              </a:lnSpc>
            </a:pPr>
            <a:r>
              <a:rPr lang="en-US" sz="1800" i="1" dirty="0"/>
              <a:t>Direct Mail and Email (messages locally customized with input from patient representatives)</a:t>
            </a:r>
          </a:p>
          <a:p>
            <a:pPr lvl="1">
              <a:lnSpc>
                <a:spcPct val="100000"/>
              </a:lnSpc>
            </a:pPr>
            <a:r>
              <a:rPr lang="en-US" sz="1800" i="1" dirty="0"/>
              <a:t>Via health system patient portals such as “MyChart”</a:t>
            </a:r>
          </a:p>
          <a:p>
            <a:pPr lvl="1">
              <a:lnSpc>
                <a:spcPct val="100000"/>
              </a:lnSpc>
            </a:pPr>
            <a:r>
              <a:rPr lang="en-US" sz="1800" i="1" dirty="0"/>
              <a:t>“In-Clinic” Recruitment (EHR Alerts to clinic providers, Tablet-based recruitment during clinic encounters, promotion of trial during clinic)</a:t>
            </a:r>
          </a:p>
          <a:p>
            <a:r>
              <a:rPr lang="en-US" sz="2000" dirty="0">
                <a:solidFill>
                  <a:srgbClr val="023873"/>
                </a:solidFill>
              </a:rPr>
              <a:t>Potential patients given Golden Ticket numbers and directed to the Adaptable web portal for confirmatory screening and electronic, web-based informed consent</a:t>
            </a:r>
          </a:p>
        </p:txBody>
      </p:sp>
      <p:sp>
        <p:nvSpPr>
          <p:cNvPr id="7" name="TextBox 6"/>
          <p:cNvSpPr txBox="1"/>
          <p:nvPr/>
        </p:nvSpPr>
        <p:spPr>
          <a:xfrm>
            <a:off x="6629400" y="6172200"/>
            <a:ext cx="1893059" cy="438582"/>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9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350" dirty="0">
              <a:solidFill>
                <a:srgbClr val="3B3C3E"/>
              </a:solidFill>
              <a:latin typeface="Arial"/>
              <a:ea typeface="+mn-ea"/>
              <a:cs typeface="+mn-cs"/>
            </a:endParaRPr>
          </a:p>
        </p:txBody>
      </p:sp>
    </p:spTree>
    <p:extLst>
      <p:ext uri="{BB962C8B-B14F-4D97-AF65-F5344CB8AC3E}">
        <p14:creationId xmlns:p14="http://schemas.microsoft.com/office/powerpoint/2010/main" val="117221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786"/>
            <a:ext cx="9144000" cy="5141834"/>
          </a:xfrm>
          <a:prstGeom prst="rect">
            <a:avLst/>
          </a:prstGeom>
        </p:spPr>
      </p:pic>
      <p:sp>
        <p:nvSpPr>
          <p:cNvPr id="3" name="TextBox 2"/>
          <p:cNvSpPr txBox="1"/>
          <p:nvPr/>
        </p:nvSpPr>
        <p:spPr>
          <a:xfrm>
            <a:off x="6220357" y="5784871"/>
            <a:ext cx="1893059" cy="438582"/>
          </a:xfrm>
          <a:prstGeom prst="rect">
            <a:avLst/>
          </a:prstGeom>
          <a:noFill/>
        </p:spPr>
        <p:txBody>
          <a:bodyPr wrap="square" rtlCol="0">
            <a:spAutoFit/>
          </a:bodyPr>
          <a:lstStyle/>
          <a:p>
            <a:pPr defTabSz="685800" eaLnBrk="1" fontAlgn="auto" hangingPunct="1">
              <a:spcBef>
                <a:spcPts val="0"/>
              </a:spcBef>
              <a:spcAft>
                <a:spcPts val="0"/>
              </a:spcAft>
              <a:buNone/>
            </a:pPr>
            <a:r>
              <a:rPr kumimoji="0" lang="en-US" sz="900" dirty="0">
                <a:solidFill>
                  <a:srgbClr val="023873"/>
                </a:solidFill>
                <a:latin typeface="Arial"/>
                <a:ea typeface="+mn-ea"/>
                <a:cs typeface="+mn-cs"/>
              </a:rPr>
              <a:t>ClinicalTrials.gov: NCT02697916</a:t>
            </a:r>
          </a:p>
          <a:p>
            <a:pPr defTabSz="685800" eaLnBrk="1" fontAlgn="auto" hangingPunct="1">
              <a:spcBef>
                <a:spcPts val="0"/>
              </a:spcBef>
              <a:spcAft>
                <a:spcPts val="0"/>
              </a:spcAft>
              <a:buNone/>
            </a:pPr>
            <a:endParaRPr kumimoji="0" lang="en-US" sz="1350" dirty="0">
              <a:solidFill>
                <a:srgbClr val="3B3C3E"/>
              </a:solidFill>
              <a:latin typeface="Arial"/>
              <a:ea typeface="+mn-ea"/>
              <a:cs typeface="+mn-cs"/>
            </a:endParaRPr>
          </a:p>
        </p:txBody>
      </p:sp>
      <p:sp>
        <p:nvSpPr>
          <p:cNvPr id="5" name="TextBox 4"/>
          <p:cNvSpPr txBox="1"/>
          <p:nvPr/>
        </p:nvSpPr>
        <p:spPr>
          <a:xfrm>
            <a:off x="3468790" y="1551313"/>
            <a:ext cx="2252604" cy="300082"/>
          </a:xfrm>
          <a:prstGeom prst="rect">
            <a:avLst/>
          </a:prstGeom>
          <a:noFill/>
        </p:spPr>
        <p:txBody>
          <a:bodyPr wrap="none" rtlCol="0">
            <a:spAutoFit/>
          </a:bodyPr>
          <a:lstStyle/>
          <a:p>
            <a:pPr defTabSz="685800" eaLnBrk="1" fontAlgn="auto" hangingPunct="1">
              <a:spcBef>
                <a:spcPts val="0"/>
              </a:spcBef>
              <a:spcAft>
                <a:spcPts val="0"/>
              </a:spcAft>
              <a:buNone/>
            </a:pPr>
            <a:r>
              <a:rPr kumimoji="0" lang="en-US" sz="1350" dirty="0">
                <a:solidFill>
                  <a:srgbClr val="FFFFFE"/>
                </a:solidFill>
                <a:latin typeface="Arial"/>
                <a:ea typeface="+mn-ea"/>
                <a:cs typeface="+mn-cs"/>
              </a:rPr>
              <a:t>www.adaptablepatient.com</a:t>
            </a:r>
          </a:p>
        </p:txBody>
      </p:sp>
    </p:spTree>
    <p:extLst>
      <p:ext uri="{BB962C8B-B14F-4D97-AF65-F5344CB8AC3E}">
        <p14:creationId xmlns:p14="http://schemas.microsoft.com/office/powerpoint/2010/main" val="1554151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152400"/>
            <a:ext cx="8326521" cy="1143000"/>
          </a:xfrm>
        </p:spPr>
        <p:txBody>
          <a:bodyPr/>
          <a:lstStyle/>
          <a:p>
            <a:pPr algn="ctr"/>
            <a:r>
              <a:rPr lang="en-US" sz="2800" dirty="0"/>
              <a:t>Site Approach and Enrollment Update</a:t>
            </a:r>
          </a:p>
        </p:txBody>
      </p:sp>
      <p:graphicFrame>
        <p:nvGraphicFramePr>
          <p:cNvPr id="4" name="Table 3"/>
          <p:cNvGraphicFramePr>
            <a:graphicFrameLocks noGrp="1"/>
          </p:cNvGraphicFramePr>
          <p:nvPr>
            <p:extLst/>
          </p:nvPr>
        </p:nvGraphicFramePr>
        <p:xfrm>
          <a:off x="-2" y="1395458"/>
          <a:ext cx="9144001" cy="4970940"/>
        </p:xfrm>
        <a:graphic>
          <a:graphicData uri="http://schemas.openxmlformats.org/drawingml/2006/table">
            <a:tbl>
              <a:tblPr/>
              <a:tblGrid>
                <a:gridCol w="756333">
                  <a:extLst>
                    <a:ext uri="{9D8B030D-6E8A-4147-A177-3AD203B41FA5}">
                      <a16:colId xmlns:a16="http://schemas.microsoft.com/office/drawing/2014/main" val="20000"/>
                    </a:ext>
                  </a:extLst>
                </a:gridCol>
                <a:gridCol w="1008445">
                  <a:extLst>
                    <a:ext uri="{9D8B030D-6E8A-4147-A177-3AD203B41FA5}">
                      <a16:colId xmlns:a16="http://schemas.microsoft.com/office/drawing/2014/main" val="20001"/>
                    </a:ext>
                  </a:extLst>
                </a:gridCol>
                <a:gridCol w="533884">
                  <a:extLst>
                    <a:ext uri="{9D8B030D-6E8A-4147-A177-3AD203B41FA5}">
                      <a16:colId xmlns:a16="http://schemas.microsoft.com/office/drawing/2014/main" val="20002"/>
                    </a:ext>
                  </a:extLst>
                </a:gridCol>
                <a:gridCol w="726675">
                  <a:extLst>
                    <a:ext uri="{9D8B030D-6E8A-4147-A177-3AD203B41FA5}">
                      <a16:colId xmlns:a16="http://schemas.microsoft.com/office/drawing/2014/main" val="20003"/>
                    </a:ext>
                  </a:extLst>
                </a:gridCol>
                <a:gridCol w="726675">
                  <a:extLst>
                    <a:ext uri="{9D8B030D-6E8A-4147-A177-3AD203B41FA5}">
                      <a16:colId xmlns:a16="http://schemas.microsoft.com/office/drawing/2014/main" val="20004"/>
                    </a:ext>
                  </a:extLst>
                </a:gridCol>
                <a:gridCol w="578374">
                  <a:extLst>
                    <a:ext uri="{9D8B030D-6E8A-4147-A177-3AD203B41FA5}">
                      <a16:colId xmlns:a16="http://schemas.microsoft.com/office/drawing/2014/main" val="20005"/>
                    </a:ext>
                  </a:extLst>
                </a:gridCol>
                <a:gridCol w="919465">
                  <a:extLst>
                    <a:ext uri="{9D8B030D-6E8A-4147-A177-3AD203B41FA5}">
                      <a16:colId xmlns:a16="http://schemas.microsoft.com/office/drawing/2014/main" val="20006"/>
                    </a:ext>
                  </a:extLst>
                </a:gridCol>
                <a:gridCol w="652523">
                  <a:extLst>
                    <a:ext uri="{9D8B030D-6E8A-4147-A177-3AD203B41FA5}">
                      <a16:colId xmlns:a16="http://schemas.microsoft.com/office/drawing/2014/main" val="20007"/>
                    </a:ext>
                  </a:extLst>
                </a:gridCol>
                <a:gridCol w="674522">
                  <a:extLst>
                    <a:ext uri="{9D8B030D-6E8A-4147-A177-3AD203B41FA5}">
                      <a16:colId xmlns:a16="http://schemas.microsoft.com/office/drawing/2014/main" val="20008"/>
                    </a:ext>
                  </a:extLst>
                </a:gridCol>
                <a:gridCol w="860393">
                  <a:extLst>
                    <a:ext uri="{9D8B030D-6E8A-4147-A177-3AD203B41FA5}">
                      <a16:colId xmlns:a16="http://schemas.microsoft.com/office/drawing/2014/main" val="20009"/>
                    </a:ext>
                  </a:extLst>
                </a:gridCol>
                <a:gridCol w="853356">
                  <a:extLst>
                    <a:ext uri="{9D8B030D-6E8A-4147-A177-3AD203B41FA5}">
                      <a16:colId xmlns:a16="http://schemas.microsoft.com/office/drawing/2014/main" val="20010"/>
                    </a:ext>
                  </a:extLst>
                </a:gridCol>
                <a:gridCol w="853356">
                  <a:extLst>
                    <a:ext uri="{9D8B030D-6E8A-4147-A177-3AD203B41FA5}">
                      <a16:colId xmlns:a16="http://schemas.microsoft.com/office/drawing/2014/main" val="20011"/>
                    </a:ext>
                  </a:extLst>
                </a:gridCol>
              </a:tblGrid>
              <a:tr h="531816">
                <a:tc>
                  <a:txBody>
                    <a:bodyPr/>
                    <a:lstStyle/>
                    <a:p>
                      <a:pPr algn="ctr" fontAlgn="ctr"/>
                      <a:r>
                        <a:rPr lang="en-US" sz="1050" b="1" i="0" u="none" strike="noStrike" dirty="0">
                          <a:solidFill>
                            <a:srgbClr val="FFFFFF"/>
                          </a:solidFill>
                          <a:effectLst/>
                          <a:latin typeface="Calibri" panose="020F0502020204030204" pitchFamily="34" charset="0"/>
                        </a:rPr>
                        <a:t>CDRN</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dirty="0">
                          <a:solidFill>
                            <a:srgbClr val="FFFFFF"/>
                          </a:solidFill>
                          <a:effectLst/>
                          <a:latin typeface="Calibri" panose="020F0502020204030204" pitchFamily="34" charset="0"/>
                        </a:rPr>
                        <a:t>Site</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a:solidFill>
                            <a:srgbClr val="FFFFFF"/>
                          </a:solidFill>
                          <a:effectLst/>
                          <a:latin typeface="Calibri" panose="020F0502020204030204" pitchFamily="34" charset="0"/>
                        </a:rPr>
                        <a:t>Total Number Eligible</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dirty="0">
                          <a:solidFill>
                            <a:srgbClr val="FFFFFF"/>
                          </a:solidFill>
                          <a:effectLst/>
                          <a:latin typeface="Calibri" panose="020F0502020204030204" pitchFamily="34" charset="0"/>
                        </a:rPr>
                        <a:t>Total Number Approached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dirty="0">
                          <a:solidFill>
                            <a:srgbClr val="FFFFFF"/>
                          </a:solidFill>
                          <a:effectLst/>
                          <a:latin typeface="Calibri" panose="020F0502020204030204" pitchFamily="34" charset="0"/>
                        </a:rPr>
                        <a:t>% of Eligible Approached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a:solidFill>
                            <a:srgbClr val="FFFFFF"/>
                          </a:solidFill>
                          <a:effectLst/>
                          <a:latin typeface="Calibri" panose="020F0502020204030204" pitchFamily="34" charset="0"/>
                        </a:rPr>
                        <a:t>Golden Tickets Entered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a:solidFill>
                            <a:srgbClr val="FFFFFF"/>
                          </a:solidFill>
                          <a:effectLst/>
                          <a:latin typeface="Calibri" panose="020F0502020204030204" pitchFamily="34" charset="0"/>
                        </a:rPr>
                        <a:t>% Golden Tickets entered per Approached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a:solidFill>
                            <a:srgbClr val="FFFFFF"/>
                          </a:solidFill>
                          <a:effectLst/>
                          <a:latin typeface="Calibri" panose="020F0502020204030204" pitchFamily="34" charset="0"/>
                        </a:rPr>
                        <a:t>Total Enrolled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a:solidFill>
                            <a:srgbClr val="FFFFFF"/>
                          </a:solidFill>
                          <a:effectLst/>
                          <a:latin typeface="Calibri" panose="020F0502020204030204" pitchFamily="34" charset="0"/>
                        </a:rPr>
                        <a:t># Non-internet Enrolled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en-US" sz="1050" b="1" i="0" u="none" strike="noStrike">
                          <a:solidFill>
                            <a:srgbClr val="FFFFFF"/>
                          </a:solidFill>
                          <a:effectLst/>
                          <a:latin typeface="Calibri" panose="020F0502020204030204" pitchFamily="34" charset="0"/>
                        </a:rPr>
                        <a:t>% Enrolled Per Approached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sv-SE" sz="1050" b="1" i="0" u="none" strike="noStrike" dirty="0">
                          <a:solidFill>
                            <a:srgbClr val="FFFFFF"/>
                          </a:solidFill>
                          <a:effectLst/>
                          <a:latin typeface="Calibri" panose="020F0502020204030204" pitchFamily="34" charset="0"/>
                        </a:rPr>
                        <a:t>% Enrolled Per Golden Ticket Entered</a:t>
                      </a: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tc>
                  <a:txBody>
                    <a:bodyPr/>
                    <a:lstStyle/>
                    <a:p>
                      <a:pPr algn="ctr" fontAlgn="ctr"/>
                      <a:r>
                        <a:rPr lang="sv-SE" sz="1050" b="1" i="0" u="none" strike="noStrike" dirty="0">
                          <a:solidFill>
                            <a:srgbClr val="FFFFFF"/>
                          </a:solidFill>
                          <a:effectLst/>
                          <a:latin typeface="Calibri" panose="020F0502020204030204" pitchFamily="34" charset="0"/>
                        </a:rPr>
                        <a:t>Enrolled</a:t>
                      </a:r>
                      <a:r>
                        <a:rPr lang="sv-SE" sz="1050" b="1" i="0" u="none" strike="noStrike" baseline="0" dirty="0">
                          <a:solidFill>
                            <a:srgbClr val="FFFFFF"/>
                          </a:solidFill>
                          <a:effectLst/>
                          <a:latin typeface="Calibri" panose="020F0502020204030204" pitchFamily="34" charset="0"/>
                        </a:rPr>
                        <a:t> Last Week</a:t>
                      </a:r>
                      <a:endParaRPr lang="sv-SE" sz="1050" b="1" i="0" u="none" strike="noStrike" dirty="0">
                        <a:solidFill>
                          <a:srgbClr val="FFFFFF"/>
                        </a:solidFill>
                        <a:effectLst/>
                        <a:latin typeface="Calibri" panose="020F0502020204030204" pitchFamily="34" charset="0"/>
                      </a:endParaRPr>
                    </a:p>
                  </a:txBody>
                  <a:tcPr marL="6367" marR="6367" marT="63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00000"/>
                    </a:solidFill>
                  </a:tcPr>
                </a:tc>
                <a:extLst>
                  <a:ext uri="{0D108BD9-81ED-4DB2-BD59-A6C34878D82A}">
                    <a16:rowId xmlns:a16="http://schemas.microsoft.com/office/drawing/2014/main" val="10000"/>
                  </a:ext>
                </a:extLst>
              </a:tr>
              <a:tr h="221248">
                <a:tc>
                  <a:txBody>
                    <a:bodyPr/>
                    <a:lstStyle/>
                    <a:p>
                      <a:pPr algn="l" fontAlgn="ctr"/>
                      <a:r>
                        <a:rPr lang="en-US" sz="1100" b="0" i="0" u="none" strike="noStrike" dirty="0">
                          <a:solidFill>
                            <a:srgbClr val="000000"/>
                          </a:solidFill>
                          <a:effectLst/>
                          <a:latin typeface="Calibri" panose="020F0502020204030204" pitchFamily="34" charset="0"/>
                        </a:rPr>
                        <a:t>Mid-South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Vanderbilt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28,153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23,565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5636">
                <a:tc>
                  <a:txBody>
                    <a:bodyPr/>
                    <a:lstStyle/>
                    <a:p>
                      <a:pPr algn="l" fontAlgn="ctr"/>
                      <a:r>
                        <a:rPr lang="en-US" sz="1100" b="0" i="0" u="none" strike="noStrike">
                          <a:solidFill>
                            <a:srgbClr val="000000"/>
                          </a:solidFill>
                          <a:effectLst/>
                          <a:latin typeface="Calibri" panose="020F0502020204030204" pitchFamily="34" charset="0"/>
                        </a:rPr>
                        <a:t>Mid-South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Duke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20,127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11,136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2,685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7229">
                <a:tc>
                  <a:txBody>
                    <a:bodyPr/>
                    <a:lstStyle/>
                    <a:p>
                      <a:pPr algn="l" fontAlgn="ctr"/>
                      <a:r>
                        <a:rPr lang="en-US" sz="1100" b="0" i="0" u="none" strike="noStrike">
                          <a:solidFill>
                            <a:srgbClr val="000000"/>
                          </a:solidFill>
                          <a:effectLst/>
                          <a:latin typeface="Calibri" panose="020F0502020204030204" pitchFamily="34" charset="0"/>
                        </a:rPr>
                        <a:t>REACHnet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Ochsner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16,968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14,960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2624">
                <a:tc>
                  <a:txBody>
                    <a:bodyPr/>
                    <a:lstStyle/>
                    <a:p>
                      <a:pPr algn="l" fontAlgn="ctr"/>
                      <a:r>
                        <a:rPr lang="en-US" sz="1100" b="0" i="0" u="none" strike="noStrike">
                          <a:solidFill>
                            <a:srgbClr val="000000"/>
                          </a:solidFill>
                          <a:effectLst/>
                          <a:latin typeface="Calibri" panose="020F0502020204030204" pitchFamily="34" charset="0"/>
                        </a:rPr>
                        <a:t>OneFlorida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 of Florida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17,287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7,047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803">
                <a:tc>
                  <a:txBody>
                    <a:bodyPr/>
                    <a:lstStyle/>
                    <a:p>
                      <a:pPr algn="l" fontAlgn="ctr"/>
                      <a:r>
                        <a:rPr lang="en-US" sz="1100" b="0" i="0" u="none" strike="noStrike">
                          <a:solidFill>
                            <a:srgbClr val="000000"/>
                          </a:solidFill>
                          <a:effectLst/>
                          <a:latin typeface="Calibri" panose="020F0502020204030204" pitchFamily="34" charset="0"/>
                        </a:rPr>
                        <a:t>GPC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KUMC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21,944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13,768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590">
                <a:tc>
                  <a:txBody>
                    <a:bodyPr/>
                    <a:lstStyle/>
                    <a:p>
                      <a:pPr algn="l" fontAlgn="ctr"/>
                      <a:r>
                        <a:rPr lang="en-US" sz="1100" b="0" i="0" u="none" strike="noStrike">
                          <a:solidFill>
                            <a:srgbClr val="000000"/>
                          </a:solidFill>
                          <a:effectLst/>
                          <a:latin typeface="Calibri" panose="020F0502020204030204" pitchFamily="34" charset="0"/>
                        </a:rPr>
                        <a:t>Mid-South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26,426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12,869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5841">
                <a:tc>
                  <a:txBody>
                    <a:bodyPr/>
                    <a:lstStyle/>
                    <a:p>
                      <a:pPr algn="l" fontAlgn="ctr"/>
                      <a:r>
                        <a:rPr lang="en-US" sz="1100" b="0" i="0" u="none" strike="noStrike">
                          <a:solidFill>
                            <a:srgbClr val="000000"/>
                          </a:solidFill>
                          <a:effectLst/>
                          <a:latin typeface="Calibri" panose="020F0502020204030204" pitchFamily="34" charset="0"/>
                        </a:rPr>
                        <a:t>PaTH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UPMC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20,806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17,576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1016">
                <a:tc>
                  <a:txBody>
                    <a:bodyPr/>
                    <a:lstStyle/>
                    <a:p>
                      <a:pPr algn="l" fontAlgn="ctr"/>
                      <a:r>
                        <a:rPr lang="en-US" sz="1100" b="0" i="0" u="none" strike="noStrike">
                          <a:solidFill>
                            <a:srgbClr val="000000"/>
                          </a:solidFill>
                          <a:effectLst/>
                          <a:latin typeface="Calibri" panose="020F0502020204030204" pitchFamily="34" charset="0"/>
                        </a:rPr>
                        <a:t>GPC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Iowa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19,665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16,703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978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6948">
                <a:tc>
                  <a:txBody>
                    <a:bodyPr/>
                    <a:lstStyle/>
                    <a:p>
                      <a:pPr algn="l" fontAlgn="ctr"/>
                      <a:r>
                        <a:rPr lang="en-US" sz="1100" b="0" i="0" u="none" strike="noStrike">
                          <a:solidFill>
                            <a:srgbClr val="000000"/>
                          </a:solidFill>
                          <a:effectLst/>
                          <a:latin typeface="Calibri" panose="020F0502020204030204" pitchFamily="34" charset="0"/>
                        </a:rPr>
                        <a:t>NYC-CDRN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Montefiore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2,739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1015">
                <a:tc>
                  <a:txBody>
                    <a:bodyPr/>
                    <a:lstStyle/>
                    <a:p>
                      <a:pPr algn="l" fontAlgn="ctr"/>
                      <a:r>
                        <a:rPr lang="en-US" sz="1100" b="0" i="0" u="none" strike="noStrike">
                          <a:solidFill>
                            <a:srgbClr val="000000"/>
                          </a:solidFill>
                          <a:effectLst/>
                          <a:latin typeface="Calibri" panose="020F0502020204030204" pitchFamily="34" charset="0"/>
                        </a:rPr>
                        <a:t>GPC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MCW</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14,697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11,761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1248">
                <a:tc>
                  <a:txBody>
                    <a:bodyPr/>
                    <a:lstStyle/>
                    <a:p>
                      <a:pPr algn="l" fontAlgn="ctr"/>
                      <a:r>
                        <a:rPr lang="en-US" sz="1100" b="0" i="0" u="none" strike="noStrike">
                          <a:solidFill>
                            <a:srgbClr val="000000"/>
                          </a:solidFill>
                          <a:effectLst/>
                          <a:latin typeface="Calibri" panose="020F0502020204030204" pitchFamily="34" charset="0"/>
                        </a:rPr>
                        <a:t>PaTH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Utah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8,961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1248">
                <a:tc>
                  <a:txBody>
                    <a:bodyPr/>
                    <a:lstStyle/>
                    <a:p>
                      <a:pPr algn="l" fontAlgn="ctr"/>
                      <a:r>
                        <a:rPr lang="en-US" sz="1100" b="0" i="0" u="none" strike="noStrike">
                          <a:solidFill>
                            <a:srgbClr val="000000"/>
                          </a:solidFill>
                          <a:effectLst/>
                          <a:latin typeface="Calibri" panose="020F0502020204030204" pitchFamily="34" charset="0"/>
                        </a:rPr>
                        <a:t>LHSNet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Mayo Clinic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19,468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12,103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1248">
                <a:tc>
                  <a:txBody>
                    <a:bodyPr/>
                    <a:lstStyle/>
                    <a:p>
                      <a:pPr algn="l" fontAlgn="ctr"/>
                      <a:r>
                        <a:rPr lang="en-US" sz="1100" b="0" i="0" u="none" strike="noStrike">
                          <a:solidFill>
                            <a:srgbClr val="000000"/>
                          </a:solidFill>
                          <a:effectLst/>
                          <a:latin typeface="Calibri" panose="020F0502020204030204" pitchFamily="34" charset="0"/>
                        </a:rPr>
                        <a:t>LHSNet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Essentia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18,604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18,604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8340">
                <a:tc>
                  <a:txBody>
                    <a:bodyPr/>
                    <a:lstStyle/>
                    <a:p>
                      <a:pPr algn="l" fontAlgn="ctr"/>
                      <a:r>
                        <a:rPr lang="en-US" sz="1100" b="0" i="0" u="none" strike="noStrike">
                          <a:solidFill>
                            <a:srgbClr val="000000"/>
                          </a:solidFill>
                          <a:effectLst/>
                          <a:latin typeface="Calibri" panose="020F0502020204030204" pitchFamily="34" charset="0"/>
                        </a:rPr>
                        <a:t>LHSNet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UMich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16,856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10,591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1248">
                <a:tc>
                  <a:txBody>
                    <a:bodyPr/>
                    <a:lstStyle/>
                    <a:p>
                      <a:pPr algn="l" fontAlgn="ctr"/>
                      <a:r>
                        <a:rPr lang="en-US" sz="1100" b="0" i="0" u="none" strike="noStrike">
                          <a:solidFill>
                            <a:srgbClr val="000000"/>
                          </a:solidFill>
                          <a:effectLst/>
                          <a:latin typeface="Calibri" panose="020F0502020204030204" pitchFamily="34" charset="0"/>
                        </a:rPr>
                        <a:t>HPRN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HealthCore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160,914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160,914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1,552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1248">
                <a:tc>
                  <a:txBody>
                    <a:bodyPr/>
                    <a:lstStyle/>
                    <a:p>
                      <a:pPr algn="l" fontAlgn="ctr"/>
                      <a:r>
                        <a:rPr lang="en-US" sz="1100" b="0" i="0" u="none" strike="noStrike">
                          <a:solidFill>
                            <a:srgbClr val="000000"/>
                          </a:solidFill>
                          <a:effectLst/>
                          <a:latin typeface="Calibri" panose="020F0502020204030204" pitchFamily="34" charset="0"/>
                        </a:rPr>
                        <a:t>Mid-South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Wake Forest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20,003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1248">
                <a:tc>
                  <a:txBody>
                    <a:bodyPr/>
                    <a:lstStyle/>
                    <a:p>
                      <a:pPr algn="l" fontAlgn="ctr"/>
                      <a:r>
                        <a:rPr lang="en-US" sz="1100" b="0" i="0" u="none" strike="noStrike">
                          <a:solidFill>
                            <a:srgbClr val="000000"/>
                          </a:solidFill>
                          <a:effectLst/>
                          <a:latin typeface="Calibri" panose="020F0502020204030204" pitchFamily="34" charset="0"/>
                        </a:rPr>
                        <a:t>PaTH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Penn 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6,423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6,657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1248">
                <a:tc>
                  <a:txBody>
                    <a:bodyPr/>
                    <a:lstStyle/>
                    <a:p>
                      <a:pPr algn="l" fontAlgn="ctr"/>
                      <a:r>
                        <a:rPr lang="en-US" sz="1100" b="0" i="0" u="none" strike="noStrike">
                          <a:solidFill>
                            <a:srgbClr val="000000"/>
                          </a:solidFill>
                          <a:effectLst/>
                          <a:latin typeface="Calibri" panose="020F0502020204030204" pitchFamily="34" charset="0"/>
                        </a:rPr>
                        <a:t>GPC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Marshfield Clinic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14,949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11,701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21248">
                <a:tc>
                  <a:txBody>
                    <a:bodyPr/>
                    <a:lstStyle/>
                    <a:p>
                      <a:pPr algn="l" fontAlgn="ctr"/>
                      <a:r>
                        <a:rPr lang="en-US" sz="1100" b="0" i="0" u="none" strike="noStrike">
                          <a:solidFill>
                            <a:srgbClr val="000000"/>
                          </a:solidFill>
                          <a:effectLst/>
                          <a:latin typeface="Calibri" panose="020F0502020204030204" pitchFamily="34" charset="0"/>
                        </a:rPr>
                        <a:t>NYC-CDRN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Weill Cornell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1,935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603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21248">
                <a:tc>
                  <a:txBody>
                    <a:bodyPr/>
                    <a:lstStyle/>
                    <a:p>
                      <a:pPr algn="l" fontAlgn="ctr"/>
                      <a:r>
                        <a:rPr lang="en-US" sz="1100" b="0" i="0" u="none" strike="noStrike">
                          <a:solidFill>
                            <a:srgbClr val="000000"/>
                          </a:solidFill>
                          <a:effectLst/>
                          <a:latin typeface="Calibri" panose="020F0502020204030204" pitchFamily="34" charset="0"/>
                        </a:rPr>
                        <a:t>LHSnet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Calibri" panose="020F0502020204030204" pitchFamily="34" charset="0"/>
                        </a:rPr>
                        <a:t>Intermountain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41,292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3,178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530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21248">
                <a:tc>
                  <a:txBody>
                    <a:bodyPr/>
                    <a:lstStyle/>
                    <a:p>
                      <a:pPr algn="l" fontAlgn="ctr"/>
                      <a:r>
                        <a:rPr lang="en-US" sz="11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654,584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458,144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28,137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13,526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2,436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panose="020F0502020204030204" pitchFamily="34" charset="0"/>
                        </a:rPr>
                        <a:t>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panose="020F0502020204030204" pitchFamily="34" charset="0"/>
                        </a:rPr>
                        <a:t>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94030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990600" y="435947"/>
            <a:ext cx="6858000" cy="444103"/>
          </a:xfrm>
        </p:spPr>
        <p:txBody>
          <a:bodyPr/>
          <a:lstStyle/>
          <a:p>
            <a:pPr algn="ctr">
              <a:lnSpc>
                <a:spcPct val="110000"/>
              </a:lnSpc>
            </a:pPr>
            <a:r>
              <a:rPr altLang="en-US" sz="2400" dirty="0">
                <a:ea typeface="ＭＳ Ｐゴシック" charset="-128"/>
              </a:rPr>
              <a:t>Conflict of Interest Statement – </a:t>
            </a:r>
            <a:br>
              <a:rPr altLang="en-US" sz="2000" dirty="0">
                <a:ea typeface="ＭＳ Ｐゴシック" charset="-128"/>
              </a:rPr>
            </a:br>
            <a:r>
              <a:rPr altLang="en-US" sz="2000" b="0" i="1" dirty="0">
                <a:ea typeface="ＭＳ Ｐゴシック" charset="-128"/>
              </a:rPr>
              <a:t>Matthew T. Roe, MD, MHS</a:t>
            </a:r>
          </a:p>
        </p:txBody>
      </p:sp>
      <p:sp>
        <p:nvSpPr>
          <p:cNvPr id="19458" name="Rectangle 3"/>
          <p:cNvSpPr>
            <a:spLocks noGrp="1" noChangeArrowheads="1"/>
          </p:cNvSpPr>
          <p:nvPr>
            <p:ph type="body" idx="1"/>
          </p:nvPr>
        </p:nvSpPr>
        <p:spPr>
          <a:xfrm>
            <a:off x="1447800" y="1504950"/>
            <a:ext cx="5924550" cy="3524250"/>
          </a:xfrm>
        </p:spPr>
        <p:txBody>
          <a:bodyPr/>
          <a:lstStyle/>
          <a:p>
            <a:pPr marL="259556" indent="-259556">
              <a:lnSpc>
                <a:spcPct val="110000"/>
              </a:lnSpc>
            </a:pPr>
            <a:r>
              <a:rPr lang="en-US" altLang="en-US" sz="2000" b="1" dirty="0">
                <a:solidFill>
                  <a:schemeClr val="tx1"/>
                </a:solidFill>
                <a:ea typeface="ＭＳ Ｐゴシック" charset="-128"/>
              </a:rPr>
              <a:t>Research Funding:</a:t>
            </a:r>
          </a:p>
          <a:p>
            <a:pPr marL="609600" lvl="1" indent="-259556">
              <a:lnSpc>
                <a:spcPct val="110000"/>
              </a:lnSpc>
            </a:pPr>
            <a:r>
              <a:rPr lang="en-US" sz="1800" i="1" dirty="0">
                <a:solidFill>
                  <a:schemeClr val="tx1"/>
                </a:solidFill>
              </a:rPr>
              <a:t>American College of Cardiology, American Heart Association, AstraZeneca, Familial Hypercholesterolemia Foundation, Ferring Pharmaceuticals, Janssen Pharmaceuticals, Myokardia, Patient Centered Outcomes Research Institute, Sanofi-Aventis</a:t>
            </a:r>
            <a:endParaRPr lang="en-US" altLang="en-US" sz="1800" b="1" i="1" dirty="0">
              <a:solidFill>
                <a:schemeClr val="tx1"/>
              </a:solidFill>
              <a:ea typeface="ＭＳ Ｐゴシック" charset="-128"/>
            </a:endParaRPr>
          </a:p>
          <a:p>
            <a:pPr marL="259556" indent="-259556">
              <a:lnSpc>
                <a:spcPct val="110000"/>
              </a:lnSpc>
            </a:pPr>
            <a:r>
              <a:rPr lang="en-US" altLang="en-US" sz="2000" b="1" dirty="0">
                <a:solidFill>
                  <a:schemeClr val="tx1"/>
                </a:solidFill>
                <a:ea typeface="ＭＳ Ｐゴシック" charset="-128"/>
              </a:rPr>
              <a:t>Consulting/Honoraria:</a:t>
            </a:r>
          </a:p>
          <a:p>
            <a:pPr marL="609600" lvl="1" indent="-259556">
              <a:lnSpc>
                <a:spcPct val="110000"/>
              </a:lnSpc>
            </a:pPr>
            <a:r>
              <a:rPr lang="en-US" sz="1800" i="1" dirty="0">
                <a:solidFill>
                  <a:schemeClr val="tx1"/>
                </a:solidFill>
              </a:rPr>
              <a:t>Amgen, Ardea Biosciences, Astra Zeneca, Eli Lilly, Elsevier Publishers, Flatiron, Janssen Pharmaceuticals, Novo Nordisk, Pfizer, Regeneron, Roche-Genentech, Sanofi-Aventis, Signal Path </a:t>
            </a:r>
          </a:p>
        </p:txBody>
      </p:sp>
      <p:sp>
        <p:nvSpPr>
          <p:cNvPr id="2" name="TextBox 1"/>
          <p:cNvSpPr txBox="1"/>
          <p:nvPr/>
        </p:nvSpPr>
        <p:spPr>
          <a:xfrm>
            <a:off x="4038600" y="6422053"/>
            <a:ext cx="4185313" cy="276999"/>
          </a:xfrm>
          <a:prstGeom prst="rect">
            <a:avLst/>
          </a:prstGeom>
          <a:noFill/>
        </p:spPr>
        <p:txBody>
          <a:bodyPr wrap="none">
            <a:spAutoFit/>
          </a:bodyPr>
          <a:lstStyle>
            <a:lvl1pPr>
              <a:defRPr kumimoji="1" sz="2800">
                <a:solidFill>
                  <a:schemeClr val="bg1"/>
                </a:solidFill>
                <a:latin typeface="Times New Roman" charset="0"/>
                <a:ea typeface="ＭＳ Ｐゴシック" charset="-128"/>
              </a:defRPr>
            </a:lvl1pPr>
            <a:lvl2pPr marL="742950" indent="-285750">
              <a:defRPr kumimoji="1" sz="2800">
                <a:solidFill>
                  <a:schemeClr val="bg1"/>
                </a:solidFill>
                <a:latin typeface="Times New Roman" charset="0"/>
                <a:ea typeface="ＭＳ Ｐゴシック" charset="-128"/>
              </a:defRPr>
            </a:lvl2pPr>
            <a:lvl3pPr marL="1143000" indent="-228600">
              <a:defRPr kumimoji="1" sz="2800">
                <a:solidFill>
                  <a:schemeClr val="bg1"/>
                </a:solidFill>
                <a:latin typeface="Times New Roman" charset="0"/>
                <a:ea typeface="ＭＳ Ｐゴシック" charset="-128"/>
              </a:defRPr>
            </a:lvl3pPr>
            <a:lvl4pPr marL="1600200" indent="-228600">
              <a:defRPr kumimoji="1" sz="2800">
                <a:solidFill>
                  <a:schemeClr val="bg1"/>
                </a:solidFill>
                <a:latin typeface="Times New Roman" charset="0"/>
                <a:ea typeface="ＭＳ Ｐゴシック" charset="-128"/>
              </a:defRPr>
            </a:lvl4pPr>
            <a:lvl5pPr marL="2057400" indent="-228600">
              <a:defRPr kumimoji="1" sz="2800">
                <a:solidFill>
                  <a:schemeClr val="bg1"/>
                </a:solidFill>
                <a:latin typeface="Times New Roman" charset="0"/>
                <a:ea typeface="ＭＳ Ｐゴシック" charset="-128"/>
              </a:defRPr>
            </a:lvl5pPr>
            <a:lvl6pPr marL="2514600" indent="-228600" eaLnBrk="0" fontAlgn="base" hangingPunct="0">
              <a:spcBef>
                <a:spcPct val="50000"/>
              </a:spcBef>
              <a:spcAft>
                <a:spcPct val="0"/>
              </a:spcAft>
              <a:buFont typeface="Monotype Sorts" charset="2"/>
              <a:buChar char="4"/>
              <a:defRPr kumimoji="1" sz="2800">
                <a:solidFill>
                  <a:schemeClr val="bg1"/>
                </a:solidFill>
                <a:latin typeface="Times New Roman" charset="0"/>
                <a:ea typeface="ＭＳ Ｐゴシック" charset="-128"/>
              </a:defRPr>
            </a:lvl6pPr>
            <a:lvl7pPr marL="2971800" indent="-228600" eaLnBrk="0" fontAlgn="base" hangingPunct="0">
              <a:spcBef>
                <a:spcPct val="50000"/>
              </a:spcBef>
              <a:spcAft>
                <a:spcPct val="0"/>
              </a:spcAft>
              <a:buFont typeface="Monotype Sorts" charset="2"/>
              <a:buChar char="4"/>
              <a:defRPr kumimoji="1" sz="2800">
                <a:solidFill>
                  <a:schemeClr val="bg1"/>
                </a:solidFill>
                <a:latin typeface="Times New Roman" charset="0"/>
                <a:ea typeface="ＭＳ Ｐゴシック" charset="-128"/>
              </a:defRPr>
            </a:lvl7pPr>
            <a:lvl8pPr marL="3429000" indent="-228600" eaLnBrk="0" fontAlgn="base" hangingPunct="0">
              <a:spcBef>
                <a:spcPct val="50000"/>
              </a:spcBef>
              <a:spcAft>
                <a:spcPct val="0"/>
              </a:spcAft>
              <a:buFont typeface="Monotype Sorts" charset="2"/>
              <a:buChar char="4"/>
              <a:defRPr kumimoji="1" sz="2800">
                <a:solidFill>
                  <a:schemeClr val="bg1"/>
                </a:solidFill>
                <a:latin typeface="Times New Roman" charset="0"/>
                <a:ea typeface="ＭＳ Ｐゴシック" charset="-128"/>
              </a:defRPr>
            </a:lvl8pPr>
            <a:lvl9pPr marL="3886200" indent="-228600" eaLnBrk="0" fontAlgn="base" hangingPunct="0">
              <a:spcBef>
                <a:spcPct val="50000"/>
              </a:spcBef>
              <a:spcAft>
                <a:spcPct val="0"/>
              </a:spcAft>
              <a:buFont typeface="Monotype Sorts" charset="2"/>
              <a:buChar char="4"/>
              <a:defRPr kumimoji="1" sz="2800">
                <a:solidFill>
                  <a:schemeClr val="bg1"/>
                </a:solidFill>
                <a:latin typeface="Times New Roman" charset="0"/>
                <a:ea typeface="ＭＳ Ｐゴシック" charset="-128"/>
              </a:defRPr>
            </a:lvl9pPr>
          </a:lstStyle>
          <a:p>
            <a:pPr>
              <a:spcBef>
                <a:spcPct val="50000"/>
              </a:spcBef>
              <a:buFont typeface="Monotype Sorts" charset="2"/>
              <a:buNone/>
              <a:defRPr/>
            </a:pPr>
            <a:r>
              <a:rPr lang="en-US" sz="1200" i="1" dirty="0">
                <a:latin typeface="Arial"/>
              </a:rPr>
              <a:t>Publicly listed on www.dcri.org/about-us/conflict-of-interest </a:t>
            </a:r>
            <a:endParaRPr lang="en-US" altLang="en-US" sz="1200" i="1" dirty="0">
              <a:effectLst>
                <a:outerShdw blurRad="38100" dist="38100" dir="2700000" algn="tl">
                  <a:srgbClr val="000000"/>
                </a:outerShdw>
              </a:effectLst>
              <a:latin typeface="Arial"/>
            </a:endParaRPr>
          </a:p>
        </p:txBody>
      </p:sp>
    </p:spTree>
    <p:extLst>
      <p:ext uri="{BB962C8B-B14F-4D97-AF65-F5344CB8AC3E}">
        <p14:creationId xmlns:p14="http://schemas.microsoft.com/office/powerpoint/2010/main" val="332277457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90203" y="2656737"/>
          <a:ext cx="8928987" cy="837696"/>
        </p:xfrm>
        <a:graphic>
          <a:graphicData uri="http://schemas.openxmlformats.org/drawingml/2006/table">
            <a:tbl>
              <a:tblPr/>
              <a:tblGrid>
                <a:gridCol w="1804436">
                  <a:extLst>
                    <a:ext uri="{9D8B030D-6E8A-4147-A177-3AD203B41FA5}">
                      <a16:colId xmlns:a16="http://schemas.microsoft.com/office/drawing/2014/main" val="20000"/>
                    </a:ext>
                  </a:extLst>
                </a:gridCol>
                <a:gridCol w="549977">
                  <a:extLst>
                    <a:ext uri="{9D8B030D-6E8A-4147-A177-3AD203B41FA5}">
                      <a16:colId xmlns:a16="http://schemas.microsoft.com/office/drawing/2014/main" val="20001"/>
                    </a:ext>
                  </a:extLst>
                </a:gridCol>
                <a:gridCol w="578181">
                  <a:extLst>
                    <a:ext uri="{9D8B030D-6E8A-4147-A177-3AD203B41FA5}">
                      <a16:colId xmlns:a16="http://schemas.microsoft.com/office/drawing/2014/main" val="20002"/>
                    </a:ext>
                  </a:extLst>
                </a:gridCol>
                <a:gridCol w="549977">
                  <a:extLst>
                    <a:ext uri="{9D8B030D-6E8A-4147-A177-3AD203B41FA5}">
                      <a16:colId xmlns:a16="http://schemas.microsoft.com/office/drawing/2014/main" val="20003"/>
                    </a:ext>
                  </a:extLst>
                </a:gridCol>
                <a:gridCol w="564079">
                  <a:extLst>
                    <a:ext uri="{9D8B030D-6E8A-4147-A177-3AD203B41FA5}">
                      <a16:colId xmlns:a16="http://schemas.microsoft.com/office/drawing/2014/main" val="20004"/>
                    </a:ext>
                  </a:extLst>
                </a:gridCol>
                <a:gridCol w="606385">
                  <a:extLst>
                    <a:ext uri="{9D8B030D-6E8A-4147-A177-3AD203B41FA5}">
                      <a16:colId xmlns:a16="http://schemas.microsoft.com/office/drawing/2014/main" val="20005"/>
                    </a:ext>
                  </a:extLst>
                </a:gridCol>
                <a:gridCol w="592283">
                  <a:extLst>
                    <a:ext uri="{9D8B030D-6E8A-4147-A177-3AD203B41FA5}">
                      <a16:colId xmlns:a16="http://schemas.microsoft.com/office/drawing/2014/main" val="20006"/>
                    </a:ext>
                  </a:extLst>
                </a:gridCol>
                <a:gridCol w="606385">
                  <a:extLst>
                    <a:ext uri="{9D8B030D-6E8A-4147-A177-3AD203B41FA5}">
                      <a16:colId xmlns:a16="http://schemas.microsoft.com/office/drawing/2014/main" val="20007"/>
                    </a:ext>
                  </a:extLst>
                </a:gridCol>
                <a:gridCol w="578181">
                  <a:extLst>
                    <a:ext uri="{9D8B030D-6E8A-4147-A177-3AD203B41FA5}">
                      <a16:colId xmlns:a16="http://schemas.microsoft.com/office/drawing/2014/main" val="20008"/>
                    </a:ext>
                  </a:extLst>
                </a:gridCol>
                <a:gridCol w="606385">
                  <a:extLst>
                    <a:ext uri="{9D8B030D-6E8A-4147-A177-3AD203B41FA5}">
                      <a16:colId xmlns:a16="http://schemas.microsoft.com/office/drawing/2014/main" val="20009"/>
                    </a:ext>
                  </a:extLst>
                </a:gridCol>
                <a:gridCol w="578181">
                  <a:extLst>
                    <a:ext uri="{9D8B030D-6E8A-4147-A177-3AD203B41FA5}">
                      <a16:colId xmlns:a16="http://schemas.microsoft.com/office/drawing/2014/main" val="20010"/>
                    </a:ext>
                  </a:extLst>
                </a:gridCol>
                <a:gridCol w="680132">
                  <a:extLst>
                    <a:ext uri="{9D8B030D-6E8A-4147-A177-3AD203B41FA5}">
                      <a16:colId xmlns:a16="http://schemas.microsoft.com/office/drawing/2014/main" val="20011"/>
                    </a:ext>
                  </a:extLst>
                </a:gridCol>
                <a:gridCol w="634405">
                  <a:extLst>
                    <a:ext uri="{9D8B030D-6E8A-4147-A177-3AD203B41FA5}">
                      <a16:colId xmlns:a16="http://schemas.microsoft.com/office/drawing/2014/main" val="20012"/>
                    </a:ext>
                  </a:extLst>
                </a:gridCol>
              </a:tblGrid>
              <a:tr h="172727">
                <a:tc>
                  <a:txBody>
                    <a:bodyPr/>
                    <a:lstStyle/>
                    <a:p>
                      <a:pPr algn="ctr" fontAlgn="ctr"/>
                      <a:r>
                        <a:rPr lang="en-US" sz="1050" b="1" i="0" u="none" strike="noStrike" dirty="0">
                          <a:solidFill>
                            <a:schemeClr val="bg1"/>
                          </a:solidFill>
                          <a:effectLst/>
                          <a:latin typeface="Calibri" panose="020F0502020204030204" pitchFamily="34" charset="0"/>
                        </a:rPr>
                        <a:t>Site</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Jan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Feb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Mar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Apr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May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Jun</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Jul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Aug</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Sep</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Oct</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Nov</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Dec 2017</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extLst>
                  <a:ext uri="{0D108BD9-81ED-4DB2-BD59-A6C34878D82A}">
                    <a16:rowId xmlns:a16="http://schemas.microsoft.com/office/drawing/2014/main" val="10000"/>
                  </a:ext>
                </a:extLst>
              </a:tr>
              <a:tr h="169186">
                <a:tc>
                  <a:txBody>
                    <a:bodyPr/>
                    <a:lstStyle/>
                    <a:p>
                      <a:pPr algn="ctr" fontAlgn="b"/>
                      <a:r>
                        <a:rPr lang="en-US" sz="1400" b="0" i="0" u="none" strike="noStrike" dirty="0">
                          <a:solidFill>
                            <a:srgbClr val="000000"/>
                          </a:solidFill>
                          <a:effectLst/>
                          <a:latin typeface="Calibri" panose="020F0502020204030204" pitchFamily="34" charset="0"/>
                        </a:rPr>
                        <a:t>Total Enrolled</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294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361</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448</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599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609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512</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503</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456</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395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414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425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391</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71029">
                <a:tc>
                  <a:txBody>
                    <a:bodyPr/>
                    <a:lstStyle/>
                    <a:p>
                      <a:pPr algn="ctr" fontAlgn="b"/>
                      <a:r>
                        <a:rPr lang="en-US" sz="1400" b="0" i="0" u="none" strike="noStrike" dirty="0">
                          <a:solidFill>
                            <a:srgbClr val="000000"/>
                          </a:solidFill>
                          <a:effectLst/>
                          <a:latin typeface="Calibri" panose="020F0502020204030204" pitchFamily="34" charset="0"/>
                        </a:rPr>
                        <a:t># of Sites Approaching</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17</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23</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26</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27</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28</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7890">
                <a:tc>
                  <a:txBody>
                    <a:bodyPr/>
                    <a:lstStyle/>
                    <a:p>
                      <a:pPr algn="ctr" fontAlgn="b"/>
                      <a:r>
                        <a:rPr lang="en-US" sz="1400" b="0" i="0" u="none" strike="noStrike" dirty="0">
                          <a:solidFill>
                            <a:srgbClr val="000000"/>
                          </a:solidFill>
                          <a:effectLst/>
                          <a:latin typeface="Calibri" panose="020F0502020204030204" pitchFamily="34" charset="0"/>
                        </a:rPr>
                        <a:t>Total Approached</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5,176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11,843</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12,890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16,022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16,433</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14,773</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11,702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5,279</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5,345</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2,912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139,900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panose="020F0502020204030204" pitchFamily="34" charset="0"/>
                        </a:rPr>
                        <a:t>6,256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Title 1"/>
          <p:cNvSpPr>
            <a:spLocks noGrp="1"/>
          </p:cNvSpPr>
          <p:nvPr>
            <p:ph type="title"/>
          </p:nvPr>
        </p:nvSpPr>
        <p:spPr>
          <a:xfrm>
            <a:off x="1536926" y="0"/>
            <a:ext cx="7640721" cy="1143000"/>
          </a:xfrm>
        </p:spPr>
        <p:txBody>
          <a:bodyPr/>
          <a:lstStyle/>
          <a:p>
            <a:r>
              <a:rPr lang="en-US" sz="3200" dirty="0"/>
              <a:t>Monthly Enrollment Metrics</a:t>
            </a:r>
          </a:p>
        </p:txBody>
      </p:sp>
      <p:sp>
        <p:nvSpPr>
          <p:cNvPr id="6" name="TextBox 5"/>
          <p:cNvSpPr txBox="1"/>
          <p:nvPr/>
        </p:nvSpPr>
        <p:spPr>
          <a:xfrm>
            <a:off x="4365572" y="2333933"/>
            <a:ext cx="856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2017</a:t>
            </a:r>
            <a:endPar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
        <p:nvSpPr>
          <p:cNvPr id="8" name="TextBox 7"/>
          <p:cNvSpPr txBox="1"/>
          <p:nvPr/>
        </p:nvSpPr>
        <p:spPr>
          <a:xfrm>
            <a:off x="4328459" y="1261936"/>
            <a:ext cx="8563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2016</a:t>
            </a:r>
            <a:endPar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graphicFrame>
        <p:nvGraphicFramePr>
          <p:cNvPr id="3" name="Table 2"/>
          <p:cNvGraphicFramePr>
            <a:graphicFrameLocks noGrp="1"/>
          </p:cNvGraphicFramePr>
          <p:nvPr>
            <p:extLst/>
          </p:nvPr>
        </p:nvGraphicFramePr>
        <p:xfrm>
          <a:off x="766840" y="1565008"/>
          <a:ext cx="7649028" cy="845820"/>
        </p:xfrm>
        <a:graphic>
          <a:graphicData uri="http://schemas.openxmlformats.org/drawingml/2006/table">
            <a:tbl>
              <a:tblPr/>
              <a:tblGrid>
                <a:gridCol w="1915885">
                  <a:extLst>
                    <a:ext uri="{9D8B030D-6E8A-4147-A177-3AD203B41FA5}">
                      <a16:colId xmlns:a16="http://schemas.microsoft.com/office/drawing/2014/main" val="20000"/>
                    </a:ext>
                  </a:extLst>
                </a:gridCol>
                <a:gridCol w="696686">
                  <a:extLst>
                    <a:ext uri="{9D8B030D-6E8A-4147-A177-3AD203B41FA5}">
                      <a16:colId xmlns:a16="http://schemas.microsoft.com/office/drawing/2014/main" val="20001"/>
                    </a:ext>
                  </a:extLst>
                </a:gridCol>
                <a:gridCol w="638628">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53143">
                  <a:extLst>
                    <a:ext uri="{9D8B030D-6E8A-4147-A177-3AD203B41FA5}">
                      <a16:colId xmlns:a16="http://schemas.microsoft.com/office/drawing/2014/main" val="20004"/>
                    </a:ext>
                  </a:extLst>
                </a:gridCol>
                <a:gridCol w="624114">
                  <a:extLst>
                    <a:ext uri="{9D8B030D-6E8A-4147-A177-3AD203B41FA5}">
                      <a16:colId xmlns:a16="http://schemas.microsoft.com/office/drawing/2014/main" val="20005"/>
                    </a:ext>
                  </a:extLst>
                </a:gridCol>
                <a:gridCol w="580572">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595085">
                  <a:extLst>
                    <a:ext uri="{9D8B030D-6E8A-4147-A177-3AD203B41FA5}">
                      <a16:colId xmlns:a16="http://schemas.microsoft.com/office/drawing/2014/main" val="20008"/>
                    </a:ext>
                  </a:extLst>
                </a:gridCol>
                <a:gridCol w="725715">
                  <a:extLst>
                    <a:ext uri="{9D8B030D-6E8A-4147-A177-3AD203B41FA5}">
                      <a16:colId xmlns:a16="http://schemas.microsoft.com/office/drawing/2014/main" val="20009"/>
                    </a:ext>
                  </a:extLst>
                </a:gridCol>
              </a:tblGrid>
              <a:tr h="39505">
                <a:tc>
                  <a:txBody>
                    <a:bodyPr/>
                    <a:lstStyle/>
                    <a:p>
                      <a:pPr algn="ctr" fontAlgn="ctr"/>
                      <a:r>
                        <a:rPr lang="en-US" sz="1100" b="1" i="0" u="none" strike="noStrike" dirty="0">
                          <a:solidFill>
                            <a:schemeClr val="bg1"/>
                          </a:solidFill>
                          <a:effectLst/>
                          <a:latin typeface="Calibri" panose="020F0502020204030204" pitchFamily="34" charset="0"/>
                        </a:rPr>
                        <a:t>Site</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Apr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May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Jun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Jul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Aug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Sep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Oct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Nov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100" b="1" i="0" u="none" strike="noStrike" dirty="0">
                          <a:solidFill>
                            <a:schemeClr val="bg1"/>
                          </a:solidFill>
                          <a:effectLst/>
                          <a:latin typeface="Calibri" panose="020F0502020204030204" pitchFamily="34" charset="0"/>
                        </a:rPr>
                        <a:t>Dec 2016</a:t>
                      </a:r>
                    </a:p>
                  </a:txBody>
                  <a:tcPr marL="9525" marR="9525" marT="9525"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extLst>
                  <a:ext uri="{0D108BD9-81ED-4DB2-BD59-A6C34878D82A}">
                    <a16:rowId xmlns:a16="http://schemas.microsoft.com/office/drawing/2014/main" val="10000"/>
                  </a:ext>
                </a:extLst>
              </a:tr>
              <a:tr h="197214">
                <a:tc>
                  <a:txBody>
                    <a:bodyPr/>
                    <a:lstStyle/>
                    <a:p>
                      <a:pPr algn="ctr" fontAlgn="b"/>
                      <a:r>
                        <a:rPr lang="en-US" sz="1400" b="0" i="0" u="none" strike="noStrike" dirty="0">
                          <a:solidFill>
                            <a:srgbClr val="000000"/>
                          </a:solidFill>
                          <a:effectLst/>
                          <a:latin typeface="Calibri" panose="020F0502020204030204" pitchFamily="34" charset="0"/>
                        </a:rPr>
                        <a:t>Total Enrolled</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8</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76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90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170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162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151</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12943">
                <a:tc>
                  <a:txBody>
                    <a:bodyPr/>
                    <a:lstStyle/>
                    <a:p>
                      <a:pPr algn="ctr" fontAlgn="b"/>
                      <a:r>
                        <a:rPr lang="en-US" sz="1400" b="0" i="0" u="none" strike="noStrike" dirty="0">
                          <a:solidFill>
                            <a:srgbClr val="000000"/>
                          </a:solidFill>
                          <a:effectLst/>
                          <a:latin typeface="Calibri" panose="020F0502020204030204" pitchFamily="34" charset="0"/>
                        </a:rPr>
                        <a:t># of Sites Approaching</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00416">
                <a:tc>
                  <a:txBody>
                    <a:bodyPr/>
                    <a:lstStyle/>
                    <a:p>
                      <a:pPr algn="ctr" fontAlgn="b"/>
                      <a:r>
                        <a:rPr lang="en-US" sz="1400" b="0" i="0" u="none" strike="noStrike" dirty="0">
                          <a:solidFill>
                            <a:srgbClr val="000000"/>
                          </a:solidFill>
                          <a:effectLst/>
                          <a:latin typeface="Calibri" panose="020F0502020204030204" pitchFamily="34" charset="0"/>
                        </a:rPr>
                        <a:t>Total Approached</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126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381</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1138</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1,196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1,163</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2,342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7,511</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2,539</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7,299</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nvPr>
        </p:nvGraphicFramePr>
        <p:xfrm>
          <a:off x="73272" y="3751627"/>
          <a:ext cx="8945920" cy="873086"/>
        </p:xfrm>
        <a:graphic>
          <a:graphicData uri="http://schemas.openxmlformats.org/drawingml/2006/table">
            <a:tbl>
              <a:tblPr/>
              <a:tblGrid>
                <a:gridCol w="1692305">
                  <a:extLst>
                    <a:ext uri="{9D8B030D-6E8A-4147-A177-3AD203B41FA5}">
                      <a16:colId xmlns:a16="http://schemas.microsoft.com/office/drawing/2014/main" val="20000"/>
                    </a:ext>
                  </a:extLst>
                </a:gridCol>
                <a:gridCol w="555521">
                  <a:extLst>
                    <a:ext uri="{9D8B030D-6E8A-4147-A177-3AD203B41FA5}">
                      <a16:colId xmlns:a16="http://schemas.microsoft.com/office/drawing/2014/main" val="20001"/>
                    </a:ext>
                  </a:extLst>
                </a:gridCol>
                <a:gridCol w="587152">
                  <a:extLst>
                    <a:ext uri="{9D8B030D-6E8A-4147-A177-3AD203B41FA5}">
                      <a16:colId xmlns:a16="http://schemas.microsoft.com/office/drawing/2014/main" val="20002"/>
                    </a:ext>
                  </a:extLst>
                </a:gridCol>
                <a:gridCol w="587152">
                  <a:extLst>
                    <a:ext uri="{9D8B030D-6E8A-4147-A177-3AD203B41FA5}">
                      <a16:colId xmlns:a16="http://schemas.microsoft.com/office/drawing/2014/main" val="20003"/>
                    </a:ext>
                  </a:extLst>
                </a:gridCol>
                <a:gridCol w="522348">
                  <a:extLst>
                    <a:ext uri="{9D8B030D-6E8A-4147-A177-3AD203B41FA5}">
                      <a16:colId xmlns:a16="http://schemas.microsoft.com/office/drawing/2014/main" val="20004"/>
                    </a:ext>
                  </a:extLst>
                </a:gridCol>
                <a:gridCol w="649077">
                  <a:extLst>
                    <a:ext uri="{9D8B030D-6E8A-4147-A177-3AD203B41FA5}">
                      <a16:colId xmlns:a16="http://schemas.microsoft.com/office/drawing/2014/main" val="20005"/>
                    </a:ext>
                  </a:extLst>
                </a:gridCol>
                <a:gridCol w="649077">
                  <a:extLst>
                    <a:ext uri="{9D8B030D-6E8A-4147-A177-3AD203B41FA5}">
                      <a16:colId xmlns:a16="http://schemas.microsoft.com/office/drawing/2014/main" val="20006"/>
                    </a:ext>
                  </a:extLst>
                </a:gridCol>
                <a:gridCol w="649077">
                  <a:extLst>
                    <a:ext uri="{9D8B030D-6E8A-4147-A177-3AD203B41FA5}">
                      <a16:colId xmlns:a16="http://schemas.microsoft.com/office/drawing/2014/main" val="20007"/>
                    </a:ext>
                  </a:extLst>
                </a:gridCol>
                <a:gridCol w="649077">
                  <a:extLst>
                    <a:ext uri="{9D8B030D-6E8A-4147-A177-3AD203B41FA5}">
                      <a16:colId xmlns:a16="http://schemas.microsoft.com/office/drawing/2014/main" val="20008"/>
                    </a:ext>
                  </a:extLst>
                </a:gridCol>
                <a:gridCol w="649077">
                  <a:extLst>
                    <a:ext uri="{9D8B030D-6E8A-4147-A177-3AD203B41FA5}">
                      <a16:colId xmlns:a16="http://schemas.microsoft.com/office/drawing/2014/main" val="20009"/>
                    </a:ext>
                  </a:extLst>
                </a:gridCol>
                <a:gridCol w="649077">
                  <a:extLst>
                    <a:ext uri="{9D8B030D-6E8A-4147-A177-3AD203B41FA5}">
                      <a16:colId xmlns:a16="http://schemas.microsoft.com/office/drawing/2014/main" val="20010"/>
                    </a:ext>
                  </a:extLst>
                </a:gridCol>
                <a:gridCol w="553490">
                  <a:extLst>
                    <a:ext uri="{9D8B030D-6E8A-4147-A177-3AD203B41FA5}">
                      <a16:colId xmlns:a16="http://schemas.microsoft.com/office/drawing/2014/main" val="20011"/>
                    </a:ext>
                  </a:extLst>
                </a:gridCol>
                <a:gridCol w="553490">
                  <a:extLst>
                    <a:ext uri="{9D8B030D-6E8A-4147-A177-3AD203B41FA5}">
                      <a16:colId xmlns:a16="http://schemas.microsoft.com/office/drawing/2014/main" val="20012"/>
                    </a:ext>
                  </a:extLst>
                </a:gridCol>
              </a:tblGrid>
              <a:tr h="164765">
                <a:tc>
                  <a:txBody>
                    <a:bodyPr/>
                    <a:lstStyle/>
                    <a:p>
                      <a:pPr algn="ctr" fontAlgn="ctr"/>
                      <a:r>
                        <a:rPr lang="en-US" sz="1050" b="1" i="0" u="none" strike="noStrike" dirty="0">
                          <a:solidFill>
                            <a:schemeClr val="bg1"/>
                          </a:solidFill>
                          <a:effectLst/>
                          <a:latin typeface="Calibri" panose="020F0502020204030204" pitchFamily="34" charset="0"/>
                        </a:rPr>
                        <a:t>Site</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Jan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Feb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Mar</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Apr</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May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Jun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Jul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Aug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Sep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Oct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Nov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Dec 2018</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extLst>
                  <a:ext uri="{0D108BD9-81ED-4DB2-BD59-A6C34878D82A}">
                    <a16:rowId xmlns:a16="http://schemas.microsoft.com/office/drawing/2014/main" val="10000"/>
                  </a:ext>
                </a:extLst>
              </a:tr>
              <a:tr h="227082">
                <a:tc>
                  <a:txBody>
                    <a:bodyPr/>
                    <a:lstStyle/>
                    <a:p>
                      <a:pPr algn="ctr" fontAlgn="b"/>
                      <a:r>
                        <a:rPr lang="en-US" sz="1400" b="0" i="0" u="none" strike="noStrike" dirty="0">
                          <a:solidFill>
                            <a:srgbClr val="000000"/>
                          </a:solidFill>
                          <a:effectLst/>
                          <a:latin typeface="Calibri" panose="020F0502020204030204" pitchFamily="34" charset="0"/>
                        </a:rPr>
                        <a:t>Total Enrolled</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474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479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553</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490</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536</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594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548</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518</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496</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565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464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297</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7082">
                <a:tc>
                  <a:txBody>
                    <a:bodyPr/>
                    <a:lstStyle/>
                    <a:p>
                      <a:pPr algn="ctr" fontAlgn="b"/>
                      <a:r>
                        <a:rPr lang="en-US" sz="1400" b="0" i="0" u="none" strike="noStrike" dirty="0">
                          <a:solidFill>
                            <a:srgbClr val="000000"/>
                          </a:solidFill>
                          <a:effectLst/>
                          <a:latin typeface="Calibri" panose="020F0502020204030204" pitchFamily="34" charset="0"/>
                        </a:rPr>
                        <a:t># of Sites Approaching</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30</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32</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39</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1220">
                <a:tc>
                  <a:txBody>
                    <a:bodyPr/>
                    <a:lstStyle/>
                    <a:p>
                      <a:pPr algn="ctr" fontAlgn="b"/>
                      <a:r>
                        <a:rPr lang="en-US" sz="1400" b="0" i="0" u="none" strike="noStrike" dirty="0">
                          <a:solidFill>
                            <a:srgbClr val="000000"/>
                          </a:solidFill>
                          <a:effectLst/>
                          <a:latin typeface="Calibri" panose="020F0502020204030204" pitchFamily="34" charset="0"/>
                        </a:rPr>
                        <a:t>Total Approached</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10,636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11,644</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13,493</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5,176</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34,348</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8,111</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7,982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13,555</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23,460</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16,737</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16.017</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3,805</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9" name="TextBox 8"/>
          <p:cNvSpPr txBox="1"/>
          <p:nvPr/>
        </p:nvSpPr>
        <p:spPr>
          <a:xfrm>
            <a:off x="4356118" y="3445055"/>
            <a:ext cx="85634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2018</a:t>
            </a:r>
            <a:endPar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2611310849"/>
              </p:ext>
            </p:extLst>
          </p:nvPr>
        </p:nvGraphicFramePr>
        <p:xfrm>
          <a:off x="2362200" y="4979877"/>
          <a:ext cx="4645502" cy="873086"/>
        </p:xfrm>
        <a:graphic>
          <a:graphicData uri="http://schemas.openxmlformats.org/drawingml/2006/table">
            <a:tbl>
              <a:tblPr/>
              <a:tblGrid>
                <a:gridCol w="2293535">
                  <a:extLst>
                    <a:ext uri="{9D8B030D-6E8A-4147-A177-3AD203B41FA5}">
                      <a16:colId xmlns:a16="http://schemas.microsoft.com/office/drawing/2014/main" val="20000"/>
                    </a:ext>
                  </a:extLst>
                </a:gridCol>
                <a:gridCol w="821494">
                  <a:extLst>
                    <a:ext uri="{9D8B030D-6E8A-4147-A177-3AD203B41FA5}">
                      <a16:colId xmlns:a16="http://schemas.microsoft.com/office/drawing/2014/main" val="20001"/>
                    </a:ext>
                  </a:extLst>
                </a:gridCol>
                <a:gridCol w="784652">
                  <a:extLst>
                    <a:ext uri="{9D8B030D-6E8A-4147-A177-3AD203B41FA5}">
                      <a16:colId xmlns:a16="http://schemas.microsoft.com/office/drawing/2014/main" val="20002"/>
                    </a:ext>
                  </a:extLst>
                </a:gridCol>
                <a:gridCol w="745821">
                  <a:extLst>
                    <a:ext uri="{9D8B030D-6E8A-4147-A177-3AD203B41FA5}">
                      <a16:colId xmlns:a16="http://schemas.microsoft.com/office/drawing/2014/main" val="20003"/>
                    </a:ext>
                  </a:extLst>
                </a:gridCol>
              </a:tblGrid>
              <a:tr h="170055">
                <a:tc>
                  <a:txBody>
                    <a:bodyPr/>
                    <a:lstStyle/>
                    <a:p>
                      <a:pPr algn="ctr" fontAlgn="ctr"/>
                      <a:r>
                        <a:rPr lang="en-US" sz="1050" b="1" i="0" u="none" strike="noStrike" dirty="0">
                          <a:solidFill>
                            <a:schemeClr val="bg1"/>
                          </a:solidFill>
                          <a:effectLst/>
                          <a:latin typeface="Calibri" panose="020F0502020204030204" pitchFamily="34" charset="0"/>
                        </a:rPr>
                        <a:t>Site</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Jan 2019</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Feb 2019</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tc>
                  <a:txBody>
                    <a:bodyPr/>
                    <a:lstStyle/>
                    <a:p>
                      <a:pPr algn="ctr" fontAlgn="ctr"/>
                      <a:r>
                        <a:rPr lang="en-US" sz="1050" b="1" i="0" u="none" strike="noStrike" dirty="0">
                          <a:solidFill>
                            <a:schemeClr val="bg1"/>
                          </a:solidFill>
                          <a:effectLst/>
                          <a:latin typeface="Calibri" panose="020F0502020204030204" pitchFamily="34" charset="0"/>
                        </a:rPr>
                        <a:t>Mar</a:t>
                      </a:r>
                      <a:r>
                        <a:rPr lang="en-US" sz="1050" b="1" i="0" u="none" strike="noStrike" baseline="0" dirty="0">
                          <a:solidFill>
                            <a:schemeClr val="bg1"/>
                          </a:solidFill>
                          <a:effectLst/>
                          <a:latin typeface="Calibri" panose="020F0502020204030204" pitchFamily="34" charset="0"/>
                        </a:rPr>
                        <a:t> </a:t>
                      </a:r>
                      <a:r>
                        <a:rPr lang="en-US" sz="1050" b="1" i="0" u="none" strike="noStrike" dirty="0">
                          <a:solidFill>
                            <a:schemeClr val="bg1"/>
                          </a:solidFill>
                          <a:effectLst/>
                          <a:latin typeface="Calibri" panose="020F0502020204030204" pitchFamily="34" charset="0"/>
                        </a:rPr>
                        <a:t>2019</a:t>
                      </a:r>
                    </a:p>
                  </a:txBody>
                  <a:tcPr marL="7682" marR="7682" marT="7682" marB="0" anchor="ctr">
                    <a:lnL w="6350" cap="flat" cmpd="sng" algn="ctr">
                      <a:solidFill>
                        <a:srgbClr val="CCD6BE"/>
                      </a:solidFill>
                      <a:prstDash val="solid"/>
                      <a:round/>
                      <a:headEnd type="none" w="med" len="med"/>
                      <a:tailEnd type="none" w="med" len="med"/>
                    </a:lnL>
                    <a:lnR w="6350" cap="flat" cmpd="sng" algn="ctr">
                      <a:solidFill>
                        <a:srgbClr val="CCD6BE"/>
                      </a:solidFill>
                      <a:prstDash val="solid"/>
                      <a:round/>
                      <a:headEnd type="none" w="med" len="med"/>
                      <a:tailEnd type="none" w="med" len="med"/>
                    </a:lnR>
                    <a:lnT w="6350" cap="flat" cmpd="sng" algn="ctr">
                      <a:solidFill>
                        <a:srgbClr val="CCD6BE"/>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A40000"/>
                    </a:solidFill>
                  </a:tcPr>
                </a:tc>
                <a:extLst>
                  <a:ext uri="{0D108BD9-81ED-4DB2-BD59-A6C34878D82A}">
                    <a16:rowId xmlns:a16="http://schemas.microsoft.com/office/drawing/2014/main" val="10000"/>
                  </a:ext>
                </a:extLst>
              </a:tr>
              <a:tr h="224143">
                <a:tc>
                  <a:txBody>
                    <a:bodyPr/>
                    <a:lstStyle/>
                    <a:p>
                      <a:pPr algn="ctr" fontAlgn="b"/>
                      <a:r>
                        <a:rPr lang="en-US" sz="1400" b="0" i="0" u="none" strike="noStrike" dirty="0">
                          <a:solidFill>
                            <a:srgbClr val="000000"/>
                          </a:solidFill>
                          <a:effectLst/>
                          <a:latin typeface="Calibri" panose="020F0502020204030204" pitchFamily="34" charset="0"/>
                        </a:rPr>
                        <a:t>Total Enrolled</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515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447</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385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4143">
                <a:tc>
                  <a:txBody>
                    <a:bodyPr/>
                    <a:lstStyle/>
                    <a:p>
                      <a:pPr algn="ctr" fontAlgn="b"/>
                      <a:r>
                        <a:rPr lang="en-US" sz="1400" b="0" i="0" u="none" strike="noStrike" dirty="0">
                          <a:solidFill>
                            <a:srgbClr val="000000"/>
                          </a:solidFill>
                          <a:effectLst/>
                          <a:latin typeface="Calibri" panose="020F0502020204030204" pitchFamily="34" charset="0"/>
                        </a:rPr>
                        <a:t># of Sites Approaching</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35</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34</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4745">
                <a:tc>
                  <a:txBody>
                    <a:bodyPr/>
                    <a:lstStyle/>
                    <a:p>
                      <a:pPr algn="ctr" fontAlgn="b"/>
                      <a:r>
                        <a:rPr lang="en-US" sz="1400" b="0" i="0" u="none" strike="noStrike" dirty="0">
                          <a:solidFill>
                            <a:srgbClr val="000000"/>
                          </a:solidFill>
                          <a:effectLst/>
                          <a:latin typeface="Calibri" panose="020F0502020204030204" pitchFamily="34" charset="0"/>
                        </a:rPr>
                        <a:t>Total Approached</a:t>
                      </a:r>
                    </a:p>
                  </a:txBody>
                  <a:tcPr marL="7682" marR="7682" marT="7682"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13,231</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11,542</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6,738</a:t>
                      </a:r>
                    </a:p>
                  </a:txBody>
                  <a:tcPr marL="9525" marR="9525" marT="9525" marB="0" anchor="ctr">
                    <a:lnL w="3175" cap="flat" cmpd="sng" algn="ctr">
                      <a:solidFill>
                        <a:schemeClr val="tx2"/>
                      </a:solid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2" name="TextBox 11"/>
          <p:cNvSpPr txBox="1"/>
          <p:nvPr/>
        </p:nvSpPr>
        <p:spPr>
          <a:xfrm>
            <a:off x="4356116" y="4579767"/>
            <a:ext cx="856343"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2019</a:t>
            </a:r>
            <a:endPar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9580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6324" y="-14868"/>
            <a:ext cx="7640721" cy="1143000"/>
          </a:xfrm>
        </p:spPr>
        <p:txBody>
          <a:bodyPr/>
          <a:lstStyle/>
          <a:p>
            <a:pPr algn="ctr"/>
            <a:r>
              <a:rPr lang="en-US" sz="2400" dirty="0"/>
              <a:t> </a:t>
            </a:r>
            <a:r>
              <a:rPr lang="en-US" sz="2600" dirty="0"/>
              <a:t>ADAPTABLE Recruitment Methods</a:t>
            </a:r>
          </a:p>
        </p:txBody>
      </p:sp>
      <p:graphicFrame>
        <p:nvGraphicFramePr>
          <p:cNvPr id="6" name="Chart 5"/>
          <p:cNvGraphicFramePr>
            <a:graphicFrameLocks/>
          </p:cNvGraphicFramePr>
          <p:nvPr>
            <p:extLst>
              <p:ext uri="{D42A27DB-BD31-4B8C-83A1-F6EECF244321}">
                <p14:modId xmlns:p14="http://schemas.microsoft.com/office/powerpoint/2010/main" val="2776813642"/>
              </p:ext>
            </p:extLst>
          </p:nvPr>
        </p:nvGraphicFramePr>
        <p:xfrm>
          <a:off x="0" y="1451428"/>
          <a:ext cx="9013371" cy="49929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628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93859" cy="857250"/>
          </a:xfrm>
        </p:spPr>
        <p:txBody>
          <a:bodyPr/>
          <a:lstStyle/>
          <a:p>
            <a:pPr algn="ctr"/>
            <a:r>
              <a:rPr lang="en-US" sz="2400" dirty="0"/>
              <a:t>Leveraging EHR Data for Virtual Trial Recruitment</a:t>
            </a:r>
          </a:p>
        </p:txBody>
      </p:sp>
      <p:sp>
        <p:nvSpPr>
          <p:cNvPr id="3" name="Content Placeholder 2"/>
          <p:cNvSpPr>
            <a:spLocks noGrp="1"/>
          </p:cNvSpPr>
          <p:nvPr>
            <p:ph idx="1"/>
          </p:nvPr>
        </p:nvSpPr>
        <p:spPr>
          <a:xfrm>
            <a:off x="914400" y="1834582"/>
            <a:ext cx="7315200" cy="3651967"/>
          </a:xfrm>
        </p:spPr>
        <p:txBody>
          <a:bodyPr/>
          <a:lstStyle/>
          <a:p>
            <a:r>
              <a:rPr lang="en-US" sz="2000" dirty="0">
                <a:solidFill>
                  <a:srgbClr val="023873"/>
                </a:solidFill>
              </a:rPr>
              <a:t>Deployment of computable phenotype in EHR databases requires local customization in each health system</a:t>
            </a:r>
          </a:p>
          <a:p>
            <a:pPr lvl="1"/>
            <a:r>
              <a:rPr lang="en-US" sz="2000" i="1" dirty="0">
                <a:solidFill>
                  <a:srgbClr val="023873"/>
                </a:solidFill>
              </a:rPr>
              <a:t>Physician groups, frequency of prior visits, </a:t>
            </a:r>
            <a:r>
              <a:rPr lang="en-US" sz="2000" i="1" dirty="0" err="1">
                <a:solidFill>
                  <a:srgbClr val="023873"/>
                </a:solidFill>
              </a:rPr>
              <a:t>etc</a:t>
            </a:r>
            <a:endParaRPr lang="en-US" sz="2000" i="1" dirty="0">
              <a:solidFill>
                <a:srgbClr val="023873"/>
              </a:solidFill>
            </a:endParaRPr>
          </a:p>
          <a:p>
            <a:r>
              <a:rPr lang="en-US" sz="2000" dirty="0">
                <a:solidFill>
                  <a:srgbClr val="023873"/>
                </a:solidFill>
              </a:rPr>
              <a:t>Multi-modal, multi-touch remote recruitment approaches most successful for large-scale enrollment unless personnel resources can support high-throughput screening during scheduled clinic encounters</a:t>
            </a:r>
          </a:p>
          <a:p>
            <a:pPr lvl="1"/>
            <a:r>
              <a:rPr lang="en-US" sz="2000" i="1" dirty="0">
                <a:solidFill>
                  <a:srgbClr val="023873"/>
                </a:solidFill>
              </a:rPr>
              <a:t>Less than 5% of approached patients will enroll</a:t>
            </a:r>
          </a:p>
          <a:p>
            <a:pPr lvl="1"/>
            <a:r>
              <a:rPr lang="en-US" sz="2000" i="1" dirty="0">
                <a:solidFill>
                  <a:srgbClr val="023873"/>
                </a:solidFill>
              </a:rPr>
              <a:t>Local clinician engagement essential for success!</a:t>
            </a:r>
          </a:p>
          <a:p>
            <a:r>
              <a:rPr lang="en-US" sz="2000" dirty="0">
                <a:solidFill>
                  <a:srgbClr val="023873"/>
                </a:solidFill>
              </a:rPr>
              <a:t>Only half of patients who initially enter the ADAPTABLE patient web portal proceed to randomization</a:t>
            </a:r>
          </a:p>
          <a:p>
            <a:pPr lvl="1"/>
            <a:r>
              <a:rPr lang="en-US" sz="2000" i="1" dirty="0">
                <a:solidFill>
                  <a:srgbClr val="023873"/>
                </a:solidFill>
              </a:rPr>
              <a:t>Factors contributing to successful enrollment uncertain</a:t>
            </a:r>
          </a:p>
        </p:txBody>
      </p:sp>
      <p:sp>
        <p:nvSpPr>
          <p:cNvPr id="7" name="TextBox 6"/>
          <p:cNvSpPr txBox="1"/>
          <p:nvPr/>
        </p:nvSpPr>
        <p:spPr>
          <a:xfrm>
            <a:off x="6463920" y="6246167"/>
            <a:ext cx="250265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r>
              <a:rPr kumimoji="0" lang="en-US" sz="1200" b="0" i="0" u="none" strike="noStrike" kern="1200" cap="none" spc="0" normalizeH="0" baseline="0" noProof="0" dirty="0">
                <a:ln>
                  <a:noFill/>
                </a:ln>
                <a:solidFill>
                  <a:srgbClr val="023873"/>
                </a:solidFill>
                <a:effectLst/>
                <a:uLnTx/>
                <a:uFillTx/>
                <a:latin typeface="Arial"/>
                <a:ea typeface="ＭＳ Ｐゴシック" charset="0"/>
                <a:cs typeface="+mn-cs"/>
              </a:rPr>
              <a:t>ClinicalTrials.gov: NCT02697916</a:t>
            </a:r>
          </a:p>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endParaRPr kumimoji="0" lang="en-US" sz="1200" b="0" i="0" u="none" strike="noStrike" kern="1200" cap="none" spc="0" normalizeH="0" baseline="0" noProof="0" dirty="0">
              <a:ln>
                <a:noFill/>
              </a:ln>
              <a:solidFill>
                <a:srgbClr val="3B3C3E"/>
              </a:solidFill>
              <a:effectLst/>
              <a:uLnTx/>
              <a:uFillTx/>
              <a:latin typeface="Arial"/>
              <a:ea typeface="ＭＳ Ｐゴシック" charset="0"/>
              <a:cs typeface="+mn-cs"/>
            </a:endParaRPr>
          </a:p>
        </p:txBody>
      </p:sp>
    </p:spTree>
    <p:extLst>
      <p:ext uri="{BB962C8B-B14F-4D97-AF65-F5344CB8AC3E}">
        <p14:creationId xmlns:p14="http://schemas.microsoft.com/office/powerpoint/2010/main" val="2332729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Lessons Learned – </a:t>
            </a:r>
            <a:br>
              <a:rPr lang="en-US" sz="3200" dirty="0"/>
            </a:br>
            <a:r>
              <a:rPr lang="en-US" sz="2800" b="0" i="1" dirty="0"/>
              <a:t>Importance of Patient Engagement with an EHR-Facilitated Trial</a:t>
            </a:r>
          </a:p>
        </p:txBody>
      </p:sp>
    </p:spTree>
    <p:extLst>
      <p:ext uri="{BB962C8B-B14F-4D97-AF65-F5344CB8AC3E}">
        <p14:creationId xmlns:p14="http://schemas.microsoft.com/office/powerpoint/2010/main" val="297291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91" y="198157"/>
            <a:ext cx="8229600" cy="762001"/>
          </a:xfrm>
        </p:spPr>
        <p:txBody>
          <a:bodyPr/>
          <a:lstStyle/>
          <a:p>
            <a:pPr algn="ctr"/>
            <a:r>
              <a:rPr lang="en-US" sz="2600" dirty="0"/>
              <a:t>Patient Engagement Case Study: ADAPTABLE</a:t>
            </a:r>
          </a:p>
        </p:txBody>
      </p:sp>
      <p:sp>
        <p:nvSpPr>
          <p:cNvPr id="4" name="TextBox 3"/>
          <p:cNvSpPr txBox="1"/>
          <p:nvPr/>
        </p:nvSpPr>
        <p:spPr>
          <a:xfrm>
            <a:off x="228600" y="1295400"/>
            <a:ext cx="3623483" cy="4593052"/>
          </a:xfrm>
          <a:prstGeom prst="rect">
            <a:avLst/>
          </a:prstGeom>
          <a:noFill/>
        </p:spPr>
        <p:txBody>
          <a:bodyPr wrap="square" rtlCol="0">
            <a:spAutoFit/>
          </a:bodyPr>
          <a:lstStyle/>
          <a:p>
            <a:pPr marL="173397" marR="0" lvl="0" indent="-173397" algn="l" defTabSz="351678" rtl="0" eaLnBrk="1" fontAlgn="auto" latinLnBrk="0" hangingPunct="1">
              <a:lnSpc>
                <a:spcPct val="94000"/>
              </a:lnSpc>
              <a:spcBef>
                <a:spcPts val="1231"/>
              </a:spcBef>
              <a:spcAft>
                <a:spcPts val="0"/>
              </a:spcAft>
              <a:buClr>
                <a:srgbClr val="063E89"/>
              </a:buClr>
              <a:buSzPct val="110000"/>
              <a:buFont typeface="Wingdings" charset="2"/>
              <a:buChar char="§"/>
              <a:tabLst/>
              <a:defRPr/>
            </a:pPr>
            <a:r>
              <a:rPr kumimoji="0" lang="en-US" sz="2000" b="1" i="0" u="none" strike="noStrike" kern="1200" cap="none" spc="0" normalizeH="0" baseline="0" noProof="0" dirty="0">
                <a:ln>
                  <a:noFill/>
                </a:ln>
                <a:solidFill>
                  <a:schemeClr val="tx1"/>
                </a:solidFill>
                <a:effectLst/>
                <a:uLnTx/>
                <a:uFillTx/>
                <a:latin typeface="Arial"/>
                <a:ea typeface="+mn-ea"/>
                <a:cs typeface="Arial"/>
              </a:rPr>
              <a:t>Adaptors: Patient Partners</a:t>
            </a:r>
          </a:p>
          <a:p>
            <a:pPr marL="457200" marR="0" lvl="1" indent="-180724" algn="l" defTabSz="351678" rtl="0" eaLnBrk="1" fontAlgn="auto" latinLnBrk="0" hangingPunct="1">
              <a:lnSpc>
                <a:spcPct val="100000"/>
              </a:lnSpc>
              <a:spcBef>
                <a:spcPts val="462"/>
              </a:spcBef>
              <a:spcAft>
                <a:spcPts val="462"/>
              </a:spcAft>
              <a:buClr>
                <a:srgbClr val="063E89"/>
              </a:buClr>
              <a:buSzPct val="110000"/>
              <a:buFont typeface="Arial"/>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Arial"/>
              </a:rPr>
              <a:t>Patient representatives involved from the beginning</a:t>
            </a:r>
          </a:p>
          <a:p>
            <a:pPr marL="457200" marR="0" lvl="1" indent="-180724" algn="l" defTabSz="351678" rtl="0" eaLnBrk="1" fontAlgn="auto" latinLnBrk="0" hangingPunct="1">
              <a:lnSpc>
                <a:spcPct val="100000"/>
              </a:lnSpc>
              <a:spcBef>
                <a:spcPts val="462"/>
              </a:spcBef>
              <a:spcAft>
                <a:spcPts val="462"/>
              </a:spcAft>
              <a:buClr>
                <a:srgbClr val="063E89"/>
              </a:buClr>
              <a:buSzPct val="110000"/>
              <a:buFont typeface="Arial"/>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Arial"/>
              </a:rPr>
              <a:t>Helped design protocol, consent form, study portal, study recruitment materials for each site</a:t>
            </a:r>
          </a:p>
          <a:p>
            <a:pPr marL="457200" marR="0" lvl="1" indent="-180724" algn="l" defTabSz="351678" rtl="0" eaLnBrk="1" fontAlgn="auto" latinLnBrk="0" hangingPunct="1">
              <a:lnSpc>
                <a:spcPct val="100000"/>
              </a:lnSpc>
              <a:spcBef>
                <a:spcPts val="462"/>
              </a:spcBef>
              <a:spcAft>
                <a:spcPts val="462"/>
              </a:spcAft>
              <a:buClr>
                <a:srgbClr val="063E89"/>
              </a:buClr>
              <a:buSzPct val="110000"/>
              <a:buFont typeface="Arial"/>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Arial"/>
              </a:rPr>
              <a:t>Contribute to study newsletter for participants</a:t>
            </a:r>
          </a:p>
          <a:p>
            <a:pPr marL="457200" marR="0" lvl="1" indent="-180724" algn="l" defTabSz="351678" rtl="0" eaLnBrk="1" fontAlgn="auto" latinLnBrk="0" hangingPunct="1">
              <a:lnSpc>
                <a:spcPct val="100000"/>
              </a:lnSpc>
              <a:spcBef>
                <a:spcPts val="462"/>
              </a:spcBef>
              <a:spcAft>
                <a:spcPts val="462"/>
              </a:spcAft>
              <a:buClr>
                <a:srgbClr val="063E89"/>
              </a:buClr>
              <a:buSzPct val="110000"/>
              <a:buFont typeface="Arial"/>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Arial"/>
              </a:rPr>
              <a:t>Participate in investigator meetings &amp; trial committees</a:t>
            </a:r>
          </a:p>
          <a:p>
            <a:pPr marL="457200" marR="0" lvl="1" indent="-180724" algn="l" defTabSz="351678" rtl="0" eaLnBrk="1" fontAlgn="auto" latinLnBrk="0" hangingPunct="1">
              <a:lnSpc>
                <a:spcPct val="100000"/>
              </a:lnSpc>
              <a:spcBef>
                <a:spcPts val="462"/>
              </a:spcBef>
              <a:spcAft>
                <a:spcPts val="462"/>
              </a:spcAft>
              <a:buClr>
                <a:srgbClr val="063E89"/>
              </a:buClr>
              <a:buSzPct val="110000"/>
              <a:buFont typeface="Arial"/>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Arial"/>
              </a:rPr>
              <a:t>Active in Facebook Live programs &amp;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769" y="3581400"/>
            <a:ext cx="4737436" cy="20732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2084" y="1802091"/>
            <a:ext cx="1859074" cy="1558458"/>
          </a:xfrm>
          <a:prstGeom prst="rect">
            <a:avLst/>
          </a:prstGeom>
        </p:spPr>
      </p:pic>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478" y="1983759"/>
            <a:ext cx="2798335" cy="1195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58370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657600" y="857255"/>
            <a:ext cx="5486399" cy="4933946"/>
            <a:chOff x="3468040" y="874423"/>
            <a:chExt cx="5675959" cy="491677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040" y="874423"/>
              <a:ext cx="5675959" cy="4916777"/>
            </a:xfrm>
            <a:prstGeom prst="rect">
              <a:avLst/>
            </a:prstGeom>
          </p:spPr>
        </p:pic>
        <p:sp>
          <p:nvSpPr>
            <p:cNvPr id="3" name="Oval 2"/>
            <p:cNvSpPr/>
            <p:nvPr/>
          </p:nvSpPr>
          <p:spPr>
            <a:xfrm>
              <a:off x="4038600" y="2895600"/>
              <a:ext cx="514350" cy="3429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None/>
              </a:pPr>
              <a:endParaRPr kumimoji="0" lang="en-US" sz="1350" dirty="0">
                <a:solidFill>
                  <a:srgbClr val="FFFFFE"/>
                </a:solidFill>
                <a:latin typeface="Arial"/>
              </a:endParaRPr>
            </a:p>
          </p:txBody>
        </p:sp>
      </p:grpSp>
      <p:sp>
        <p:nvSpPr>
          <p:cNvPr id="5" name="TextBox 4"/>
          <p:cNvSpPr txBox="1"/>
          <p:nvPr/>
        </p:nvSpPr>
        <p:spPr>
          <a:xfrm>
            <a:off x="7408524" y="857254"/>
            <a:ext cx="529312" cy="207749"/>
          </a:xfrm>
          <a:prstGeom prst="rect">
            <a:avLst/>
          </a:prstGeom>
          <a:noFill/>
        </p:spPr>
        <p:txBody>
          <a:bodyPr wrap="none" rtlCol="0">
            <a:spAutoFit/>
          </a:bodyPr>
          <a:lstStyle/>
          <a:p>
            <a:pPr algn="r" defTabSz="342892" eaLnBrk="1" fontAlgn="auto" hangingPunct="1">
              <a:spcBef>
                <a:spcPts val="0"/>
              </a:spcBef>
              <a:spcAft>
                <a:spcPts val="0"/>
              </a:spcAft>
              <a:buNone/>
            </a:pPr>
            <a:r>
              <a:rPr kumimoji="0" lang="en-US" sz="750" dirty="0">
                <a:solidFill>
                  <a:srgbClr val="1F497D"/>
                </a:solidFill>
                <a:latin typeface="Arial"/>
                <a:ea typeface="+mn-ea"/>
                <a:cs typeface="+mn-cs"/>
              </a:rPr>
              <a:t>10/2016</a:t>
            </a:r>
          </a:p>
        </p:txBody>
      </p:sp>
      <p:sp>
        <p:nvSpPr>
          <p:cNvPr id="6" name="Content Placeholder 2"/>
          <p:cNvSpPr txBox="1">
            <a:spLocks/>
          </p:cNvSpPr>
          <p:nvPr/>
        </p:nvSpPr>
        <p:spPr>
          <a:xfrm>
            <a:off x="304800" y="1733260"/>
            <a:ext cx="2895600" cy="3448339"/>
          </a:xfrm>
          <a:prstGeom prst="rect">
            <a:avLst/>
          </a:prstGeom>
        </p:spPr>
        <p:txBody>
          <a:bodyPr/>
          <a:lstStyle>
            <a:lvl1pPr marL="287338" indent="-287338" algn="l" defTabSz="457200" rtl="0" eaLnBrk="1" latinLnBrk="0" hangingPunct="1">
              <a:lnSpc>
                <a:spcPct val="95000"/>
              </a:lnSpc>
              <a:spcBef>
                <a:spcPts val="1000"/>
              </a:spcBef>
              <a:buSzPct val="110000"/>
              <a:buFontTx/>
              <a:buBlip>
                <a:blip r:embed="rId3"/>
              </a:buBlip>
              <a:defRPr sz="2200" kern="1200">
                <a:solidFill>
                  <a:schemeClr val="tx2"/>
                </a:solidFill>
                <a:latin typeface="+mn-lt"/>
                <a:ea typeface="+mn-ea"/>
                <a:cs typeface="+mn-cs"/>
              </a:defRPr>
            </a:lvl1pPr>
            <a:lvl2pPr marL="687388" indent="-230188" algn="l" defTabSz="457200" rtl="0" eaLnBrk="1" latinLnBrk="0" hangingPunct="1">
              <a:lnSpc>
                <a:spcPct val="95000"/>
              </a:lnSpc>
              <a:spcBef>
                <a:spcPts val="500"/>
              </a:spcBef>
              <a:buClr>
                <a:schemeClr val="accent1"/>
              </a:buClr>
              <a:buFont typeface="Wingdings" charset="2"/>
              <a:buChar char="§"/>
              <a:defRPr sz="2200" kern="1200">
                <a:solidFill>
                  <a:schemeClr val="tx2"/>
                </a:solidFill>
                <a:latin typeface="+mn-lt"/>
                <a:ea typeface="+mn-ea"/>
                <a:cs typeface="+mn-cs"/>
              </a:defRPr>
            </a:lvl2pPr>
            <a:lvl3pPr marL="1143000" indent="-228600" algn="l" defTabSz="457200" rtl="0" eaLnBrk="1" latinLnBrk="0" hangingPunct="1">
              <a:lnSpc>
                <a:spcPct val="95000"/>
              </a:lnSpc>
              <a:spcBef>
                <a:spcPts val="300"/>
              </a:spcBef>
              <a:buClr>
                <a:schemeClr val="accent3"/>
              </a:buClr>
              <a:buFont typeface="Arial"/>
              <a:buChar char="•"/>
              <a:defRPr sz="2200" kern="1200">
                <a:solidFill>
                  <a:schemeClr val="tx2"/>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5504" indent="-215504" defTabSz="342900" fontAlgn="auto">
              <a:spcBef>
                <a:spcPts val="750"/>
              </a:spcBef>
              <a:spcAft>
                <a:spcPts val="0"/>
              </a:spcAft>
            </a:pPr>
            <a:r>
              <a:rPr kumimoji="0" lang="en-US" sz="1800" dirty="0">
                <a:solidFill>
                  <a:srgbClr val="023873"/>
                </a:solidFill>
                <a:latin typeface="Arial"/>
              </a:rPr>
              <a:t>Randomized treatment assignment (aspirin dose) provided directly to patients after informed consent</a:t>
            </a:r>
          </a:p>
          <a:p>
            <a:pPr marL="215504" indent="-215504" defTabSz="342900" fontAlgn="auto">
              <a:spcBef>
                <a:spcPts val="750"/>
              </a:spcBef>
              <a:spcAft>
                <a:spcPts val="0"/>
              </a:spcAft>
            </a:pPr>
            <a:r>
              <a:rPr kumimoji="0" lang="en-US" sz="1800" dirty="0">
                <a:solidFill>
                  <a:srgbClr val="023873"/>
                </a:solidFill>
                <a:latin typeface="Arial"/>
              </a:rPr>
              <a:t>Reminders for electronic follow-up contacts given at time of randomization</a:t>
            </a:r>
          </a:p>
          <a:p>
            <a:pPr marL="215504" indent="-215504" defTabSz="342900" fontAlgn="auto">
              <a:spcBef>
                <a:spcPts val="750"/>
              </a:spcBef>
              <a:spcAft>
                <a:spcPts val="0"/>
              </a:spcAft>
            </a:pPr>
            <a:r>
              <a:rPr kumimoji="0" lang="en-US" sz="1800" dirty="0">
                <a:solidFill>
                  <a:srgbClr val="023873"/>
                </a:solidFill>
                <a:latin typeface="Arial"/>
              </a:rPr>
              <a:t>Patients randomized to follow-up contacts every 3 months vs. 6 months </a:t>
            </a:r>
          </a:p>
          <a:p>
            <a:pPr marL="515541" lvl="1" indent="-172641" defTabSz="342900" fontAlgn="auto">
              <a:spcBef>
                <a:spcPts val="375"/>
              </a:spcBef>
              <a:spcAft>
                <a:spcPts val="0"/>
              </a:spcAft>
              <a:buClr>
                <a:srgbClr val="AF0923"/>
              </a:buClr>
            </a:pPr>
            <a:r>
              <a:rPr kumimoji="0" lang="en-US" sz="1800" dirty="0">
                <a:solidFill>
                  <a:srgbClr val="023873"/>
                </a:solidFill>
                <a:latin typeface="Arial"/>
              </a:rPr>
              <a:t>Embedded feature</a:t>
            </a:r>
          </a:p>
        </p:txBody>
      </p:sp>
      <p:sp>
        <p:nvSpPr>
          <p:cNvPr id="7" name="Title 1"/>
          <p:cNvSpPr txBox="1">
            <a:spLocks/>
          </p:cNvSpPr>
          <p:nvPr/>
        </p:nvSpPr>
        <p:spPr>
          <a:xfrm>
            <a:off x="457200" y="533400"/>
            <a:ext cx="2438400" cy="857250"/>
          </a:xfrm>
          <a:prstGeom prst="rect">
            <a:avLst/>
          </a:prstGeom>
        </p:spPr>
        <p:txBody>
          <a:bodyPr/>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lgn="ctr" defTabSz="342900" fontAlgn="auto">
              <a:spcAft>
                <a:spcPts val="0"/>
              </a:spcAft>
            </a:pPr>
            <a:r>
              <a:rPr kumimoji="0" lang="en-US" sz="2400" dirty="0">
                <a:solidFill>
                  <a:srgbClr val="023873"/>
                </a:solidFill>
                <a:latin typeface="Arial"/>
              </a:rPr>
              <a:t>Web-Based Randomization</a:t>
            </a:r>
          </a:p>
        </p:txBody>
      </p:sp>
    </p:spTree>
    <p:extLst>
      <p:ext uri="{BB962C8B-B14F-4D97-AF65-F5344CB8AC3E}">
        <p14:creationId xmlns:p14="http://schemas.microsoft.com/office/powerpoint/2010/main" val="178550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93859" cy="857250"/>
          </a:xfrm>
        </p:spPr>
        <p:txBody>
          <a:bodyPr/>
          <a:lstStyle/>
          <a:p>
            <a:pPr algn="ctr"/>
            <a:br>
              <a:rPr lang="en-US" sz="2400" dirty="0"/>
            </a:br>
            <a:r>
              <a:rPr lang="en-US" sz="2400" dirty="0"/>
              <a:t>Attributes of Patient Engagement </a:t>
            </a:r>
          </a:p>
        </p:txBody>
      </p:sp>
      <p:sp>
        <p:nvSpPr>
          <p:cNvPr id="3" name="Content Placeholder 2"/>
          <p:cNvSpPr>
            <a:spLocks noGrp="1"/>
          </p:cNvSpPr>
          <p:nvPr>
            <p:ph idx="1"/>
          </p:nvPr>
        </p:nvSpPr>
        <p:spPr>
          <a:xfrm>
            <a:off x="1219200" y="1828800"/>
            <a:ext cx="7010400" cy="3581400"/>
          </a:xfrm>
        </p:spPr>
        <p:txBody>
          <a:bodyPr/>
          <a:lstStyle/>
          <a:p>
            <a:r>
              <a:rPr lang="en-US" sz="2000" dirty="0">
                <a:solidFill>
                  <a:srgbClr val="023873"/>
                </a:solidFill>
              </a:rPr>
              <a:t>Recruitment materials (especially messaging for virtual recruitment approaches) developed with direct input from patient representatives to be “patient friendly”</a:t>
            </a:r>
          </a:p>
          <a:p>
            <a:r>
              <a:rPr lang="en-US" sz="2000" dirty="0">
                <a:solidFill>
                  <a:srgbClr val="023873"/>
                </a:solidFill>
              </a:rPr>
              <a:t>Look and content of study web portal directly influenced by patient representative input</a:t>
            </a:r>
          </a:p>
          <a:p>
            <a:r>
              <a:rPr lang="en-US" sz="2000" dirty="0">
                <a:solidFill>
                  <a:srgbClr val="023873"/>
                </a:solidFill>
              </a:rPr>
              <a:t>Quarterly newsletters for trial participants deployed based upon recommendations from patient representatives</a:t>
            </a:r>
          </a:p>
          <a:p>
            <a:r>
              <a:rPr lang="en-US" sz="2000" dirty="0">
                <a:solidFill>
                  <a:srgbClr val="023873"/>
                </a:solidFill>
              </a:rPr>
              <a:t>Collaborative, inclusive spirit of Steering Committee and DSMB interactions facilitated by involvement of patient representatives</a:t>
            </a:r>
          </a:p>
          <a:p>
            <a:endParaRPr lang="en-US" sz="2000" dirty="0">
              <a:solidFill>
                <a:srgbClr val="023873"/>
              </a:solidFill>
            </a:endParaRPr>
          </a:p>
          <a:p>
            <a:endParaRPr lang="en-US" sz="2000" dirty="0">
              <a:solidFill>
                <a:srgbClr val="023873"/>
              </a:solidFill>
            </a:endParaRPr>
          </a:p>
        </p:txBody>
      </p:sp>
      <p:sp>
        <p:nvSpPr>
          <p:cNvPr id="7" name="TextBox 6"/>
          <p:cNvSpPr txBox="1"/>
          <p:nvPr/>
        </p:nvSpPr>
        <p:spPr>
          <a:xfrm>
            <a:off x="6463920" y="6246167"/>
            <a:ext cx="250265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r>
              <a:rPr kumimoji="0" lang="en-US" sz="1200" b="0" i="0" u="none" strike="noStrike" kern="1200" cap="none" spc="0" normalizeH="0" baseline="0" noProof="0" dirty="0">
                <a:ln>
                  <a:noFill/>
                </a:ln>
                <a:solidFill>
                  <a:srgbClr val="023873"/>
                </a:solidFill>
                <a:effectLst/>
                <a:uLnTx/>
                <a:uFillTx/>
                <a:latin typeface="Arial"/>
                <a:ea typeface="ＭＳ Ｐゴシック" charset="0"/>
                <a:cs typeface="+mn-cs"/>
              </a:rPr>
              <a:t>ClinicalTrials.gov: NCT02697916</a:t>
            </a:r>
          </a:p>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endParaRPr kumimoji="0" lang="en-US" sz="1200" b="0" i="0" u="none" strike="noStrike" kern="1200" cap="none" spc="0" normalizeH="0" baseline="0" noProof="0" dirty="0">
              <a:ln>
                <a:noFill/>
              </a:ln>
              <a:solidFill>
                <a:srgbClr val="3B3C3E"/>
              </a:solidFill>
              <a:effectLst/>
              <a:uLnTx/>
              <a:uFillTx/>
              <a:latin typeface="Arial"/>
              <a:ea typeface="ＭＳ Ｐゴシック" charset="0"/>
              <a:cs typeface="+mn-cs"/>
            </a:endParaRPr>
          </a:p>
        </p:txBody>
      </p:sp>
    </p:spTree>
    <p:extLst>
      <p:ext uri="{BB962C8B-B14F-4D97-AF65-F5344CB8AC3E}">
        <p14:creationId xmlns:p14="http://schemas.microsoft.com/office/powerpoint/2010/main" val="103266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Lessons Learned – </a:t>
            </a:r>
            <a:br>
              <a:rPr lang="en-US" sz="3200" dirty="0"/>
            </a:br>
            <a:r>
              <a:rPr lang="en-US" sz="2800" b="0" i="1" dirty="0"/>
              <a:t>Myths and Realities of Longitudinal Trial Follow Up with EHR Data Surveillance</a:t>
            </a:r>
          </a:p>
        </p:txBody>
      </p:sp>
    </p:spTree>
    <p:extLst>
      <p:ext uri="{BB962C8B-B14F-4D97-AF65-F5344CB8AC3E}">
        <p14:creationId xmlns:p14="http://schemas.microsoft.com/office/powerpoint/2010/main" val="2968921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93859" cy="857250"/>
          </a:xfrm>
        </p:spPr>
        <p:txBody>
          <a:bodyPr/>
          <a:lstStyle/>
          <a:p>
            <a:pPr algn="ctr"/>
            <a:r>
              <a:rPr lang="en-US" sz="2400" dirty="0"/>
              <a:t>Myths of Longitudinal Endpoint Ascertainment and Classification with EHR-Facilitated Trials</a:t>
            </a:r>
          </a:p>
        </p:txBody>
      </p:sp>
      <p:sp>
        <p:nvSpPr>
          <p:cNvPr id="3" name="Content Placeholder 2"/>
          <p:cNvSpPr>
            <a:spLocks noGrp="1"/>
          </p:cNvSpPr>
          <p:nvPr>
            <p:ph idx="1"/>
          </p:nvPr>
        </p:nvSpPr>
        <p:spPr>
          <a:xfrm>
            <a:off x="1257300" y="2133600"/>
            <a:ext cx="6629400" cy="3956767"/>
          </a:xfrm>
        </p:spPr>
        <p:txBody>
          <a:bodyPr/>
          <a:lstStyle/>
          <a:p>
            <a:r>
              <a:rPr lang="en-US" sz="2200" dirty="0">
                <a:solidFill>
                  <a:srgbClr val="023873"/>
                </a:solidFill>
              </a:rPr>
              <a:t>Endpoints (deaths and hospitalizations) are routinely captured during clinical care delivery and can be easily obtained from EHR data surveillance</a:t>
            </a:r>
          </a:p>
          <a:p>
            <a:r>
              <a:rPr lang="en-US" sz="2200" dirty="0">
                <a:solidFill>
                  <a:srgbClr val="023873"/>
                </a:solidFill>
              </a:rPr>
              <a:t>Patient-reported outcomes (used to identify non-fatal events in traditional trials) are superfluous</a:t>
            </a:r>
          </a:p>
          <a:p>
            <a:r>
              <a:rPr lang="en-US" sz="2200" dirty="0">
                <a:solidFill>
                  <a:srgbClr val="023873"/>
                </a:solidFill>
              </a:rPr>
              <a:t>Trial closeout processes and timelines will be more streamlined and efficient utilizing readily available EHR data</a:t>
            </a:r>
          </a:p>
          <a:p>
            <a:endParaRPr lang="en-US" sz="2200" dirty="0">
              <a:solidFill>
                <a:srgbClr val="023873"/>
              </a:solidFill>
            </a:endParaRPr>
          </a:p>
        </p:txBody>
      </p:sp>
      <p:sp>
        <p:nvSpPr>
          <p:cNvPr id="7" name="TextBox 6"/>
          <p:cNvSpPr txBox="1"/>
          <p:nvPr/>
        </p:nvSpPr>
        <p:spPr>
          <a:xfrm>
            <a:off x="6463920" y="6246167"/>
            <a:ext cx="250265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r>
              <a:rPr kumimoji="0" lang="en-US" sz="1200" b="0" i="0" u="none" strike="noStrike" kern="1200" cap="none" spc="0" normalizeH="0" baseline="0" noProof="0" dirty="0">
                <a:ln>
                  <a:noFill/>
                </a:ln>
                <a:solidFill>
                  <a:srgbClr val="023873"/>
                </a:solidFill>
                <a:effectLst/>
                <a:uLnTx/>
                <a:uFillTx/>
                <a:latin typeface="Arial"/>
                <a:ea typeface="ＭＳ Ｐゴシック" charset="0"/>
                <a:cs typeface="+mn-cs"/>
              </a:rPr>
              <a:t>ClinicalTrials.gov: NCT02697916</a:t>
            </a:r>
          </a:p>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endParaRPr kumimoji="0" lang="en-US" sz="1200" b="0" i="0" u="none" strike="noStrike" kern="1200" cap="none" spc="0" normalizeH="0" baseline="0" noProof="0" dirty="0">
              <a:ln>
                <a:noFill/>
              </a:ln>
              <a:solidFill>
                <a:srgbClr val="3B3C3E"/>
              </a:solidFill>
              <a:effectLst/>
              <a:uLnTx/>
              <a:uFillTx/>
              <a:latin typeface="Arial"/>
              <a:ea typeface="ＭＳ Ｐゴシック" charset="0"/>
              <a:cs typeface="+mn-cs"/>
            </a:endParaRPr>
          </a:p>
        </p:txBody>
      </p:sp>
    </p:spTree>
    <p:extLst>
      <p:ext uri="{BB962C8B-B14F-4D97-AF65-F5344CB8AC3E}">
        <p14:creationId xmlns:p14="http://schemas.microsoft.com/office/powerpoint/2010/main" val="276899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76" y="0"/>
            <a:ext cx="7640721" cy="1143000"/>
          </a:xfrm>
        </p:spPr>
        <p:txBody>
          <a:bodyPr/>
          <a:lstStyle/>
          <a:p>
            <a:pPr algn="ctr"/>
            <a:r>
              <a:rPr lang="en-US" sz="2400" dirty="0"/>
              <a:t>Longitudinal Endpoint Ascertainment</a:t>
            </a:r>
          </a:p>
        </p:txBody>
      </p:sp>
      <p:sp>
        <p:nvSpPr>
          <p:cNvPr id="3" name="Content Placeholder 2"/>
          <p:cNvSpPr>
            <a:spLocks noGrp="1"/>
          </p:cNvSpPr>
          <p:nvPr>
            <p:ph idx="1"/>
          </p:nvPr>
        </p:nvSpPr>
        <p:spPr>
          <a:xfrm>
            <a:off x="609600" y="1524000"/>
            <a:ext cx="7696200" cy="3657600"/>
          </a:xfrm>
        </p:spPr>
        <p:txBody>
          <a:bodyPr/>
          <a:lstStyle/>
          <a:p>
            <a:pPr lvl="0"/>
            <a:r>
              <a:rPr lang="en-US" sz="2000" dirty="0"/>
              <a:t>Quarterly queries of the PCORnet common data model (CDM) to capture and classify endpoints</a:t>
            </a:r>
          </a:p>
          <a:p>
            <a:pPr lvl="1"/>
            <a:r>
              <a:rPr lang="en-US" sz="1800" i="1" dirty="0"/>
              <a:t>Hospitalizations identified via standardized, validated coding algorithms developed centrally and applied to the CDM</a:t>
            </a:r>
          </a:p>
          <a:p>
            <a:pPr lvl="0"/>
            <a:r>
              <a:rPr lang="en-US" sz="2000" dirty="0"/>
              <a:t>ADAPTABLE web portal will be used to collect possible events (hospitalizations for MI, stroke, or major bleeding) during patient electronic or telephone contacts (every 3–6 months) </a:t>
            </a:r>
          </a:p>
          <a:p>
            <a:pPr lvl="1"/>
            <a:r>
              <a:rPr lang="en-US" sz="1800" i="1" dirty="0"/>
              <a:t>Patient-reported outcomes (PRO’s) are cross-checked and verified with the CDM-generated hospitalization data </a:t>
            </a:r>
          </a:p>
          <a:p>
            <a:pPr lvl="1"/>
            <a:r>
              <a:rPr lang="en-US" sz="1800" i="1" dirty="0"/>
              <a:t>Surveillance of CMS and private health plan data for potential “out-of-network” hospitalizations </a:t>
            </a:r>
          </a:p>
          <a:p>
            <a:pPr lvl="1"/>
            <a:r>
              <a:rPr lang="en-US" sz="1800" i="1" dirty="0"/>
              <a:t>Medical records obtained for PRO’s not classified through other means</a:t>
            </a:r>
          </a:p>
          <a:p>
            <a:r>
              <a:rPr lang="en-US" sz="2000" dirty="0"/>
              <a:t>Death ascertainment via CDM, Social Security Administration (Medicare beneficiaries), and Call Center contacts for patients with missed visits</a:t>
            </a:r>
          </a:p>
        </p:txBody>
      </p:sp>
      <p:sp>
        <p:nvSpPr>
          <p:cNvPr id="4" name="TextBox 3"/>
          <p:cNvSpPr txBox="1"/>
          <p:nvPr/>
        </p:nvSpPr>
        <p:spPr>
          <a:xfrm>
            <a:off x="-171450" y="4529137"/>
            <a:ext cx="429926" cy="415498"/>
          </a:xfrm>
          <a:prstGeom prst="rect">
            <a:avLst/>
          </a:prstGeom>
          <a:noFill/>
        </p:spPr>
        <p:txBody>
          <a:bodyPr wrap="none" rtlCol="0">
            <a:spAutoFit/>
          </a:bodyPr>
          <a:lstStyle/>
          <a:p>
            <a:endParaRPr lang="en-US" sz="2100" dirty="0"/>
          </a:p>
        </p:txBody>
      </p:sp>
    </p:spTree>
    <p:extLst>
      <p:ext uri="{BB962C8B-B14F-4D97-AF65-F5344CB8AC3E}">
        <p14:creationId xmlns:p14="http://schemas.microsoft.com/office/powerpoint/2010/main" val="359910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0A2BE95-21D4-D749-90B1-F8C082EB07DE}"/>
              </a:ext>
            </a:extLst>
          </p:cNvPr>
          <p:cNvSpPr txBox="1"/>
          <p:nvPr/>
        </p:nvSpPr>
        <p:spPr>
          <a:xfrm>
            <a:off x="228600" y="1453439"/>
            <a:ext cx="8326677" cy="3323987"/>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chemeClr val="tx1"/>
                </a:solidFill>
                <a:latin typeface="+mn-lt"/>
              </a:rPr>
              <a:t>The Institute of Medicine’s Vision:</a:t>
            </a:r>
          </a:p>
          <a:p>
            <a:pPr marL="800100" lvl="1" indent="-342900">
              <a:buFont typeface="Arial" panose="020B0604020202020204" pitchFamily="34" charset="0"/>
              <a:buChar char="–"/>
            </a:pPr>
            <a:r>
              <a:rPr lang="en-US" sz="2000" dirty="0">
                <a:solidFill>
                  <a:schemeClr val="tx1"/>
                </a:solidFill>
                <a:latin typeface="+mn-lt"/>
              </a:rPr>
              <a:t>Research happens closer to clinical practice </a:t>
            </a:r>
          </a:p>
          <a:p>
            <a:pPr marL="800100" lvl="1" indent="-342900">
              <a:buFont typeface="Arial" panose="020B0604020202020204" pitchFamily="34" charset="0"/>
              <a:buChar char="–"/>
            </a:pPr>
            <a:r>
              <a:rPr lang="en-US" sz="2000" dirty="0">
                <a:solidFill>
                  <a:schemeClr val="tx1"/>
                </a:solidFill>
                <a:latin typeface="+mn-lt"/>
              </a:rPr>
              <a:t>Scientists, clinicians, and administrators work together</a:t>
            </a:r>
          </a:p>
          <a:p>
            <a:pPr marL="800100" lvl="1" indent="-342900">
              <a:buFont typeface="Arial" panose="020B0604020202020204" pitchFamily="34" charset="0"/>
              <a:buChar char="–"/>
            </a:pPr>
            <a:r>
              <a:rPr lang="en-US" sz="2000" dirty="0">
                <a:solidFill>
                  <a:schemeClr val="tx1"/>
                </a:solidFill>
                <a:latin typeface="+mn-lt"/>
              </a:rPr>
              <a:t>Studies occur in everyday practice settings </a:t>
            </a:r>
          </a:p>
          <a:p>
            <a:pPr marL="800100" lvl="1" indent="-342900">
              <a:buFont typeface="Arial" panose="020B0604020202020204" pitchFamily="34" charset="0"/>
              <a:buChar char="–"/>
            </a:pPr>
            <a:r>
              <a:rPr lang="en-US" sz="2000" dirty="0">
                <a:solidFill>
                  <a:schemeClr val="tx1"/>
                </a:solidFill>
                <a:latin typeface="+mn-lt"/>
              </a:rPr>
              <a:t>Electronic medial records are linked and mined for research</a:t>
            </a:r>
          </a:p>
          <a:p>
            <a:pPr marL="800100" lvl="1" indent="-342900">
              <a:buFont typeface="Arial" panose="020B0604020202020204" pitchFamily="34" charset="0"/>
              <a:buChar char="–"/>
            </a:pPr>
            <a:r>
              <a:rPr lang="en-US" sz="2000" dirty="0">
                <a:solidFill>
                  <a:schemeClr val="tx1"/>
                </a:solidFill>
                <a:latin typeface="+mn-lt"/>
              </a:rPr>
              <a:t>Recognition that health system data exist for the public good</a:t>
            </a:r>
          </a:p>
          <a:p>
            <a:pPr marL="342900" indent="-342900">
              <a:buFont typeface="Wingdings" panose="05000000000000000000" pitchFamily="2" charset="2"/>
              <a:buChar char="§"/>
            </a:pPr>
            <a:r>
              <a:rPr lang="en-US" sz="2400" dirty="0">
                <a:solidFill>
                  <a:schemeClr val="tx1"/>
                </a:solidFill>
                <a:latin typeface="+mn-lt"/>
              </a:rPr>
              <a:t>Evidence informs practice and practice informs evidence </a:t>
            </a:r>
          </a:p>
        </p:txBody>
      </p:sp>
      <p:sp>
        <p:nvSpPr>
          <p:cNvPr id="8" name="Title 7">
            <a:extLst>
              <a:ext uri="{FF2B5EF4-FFF2-40B4-BE49-F238E27FC236}">
                <a16:creationId xmlns:a16="http://schemas.microsoft.com/office/drawing/2014/main" id="{99DB9011-F683-C44E-968C-2411AA775311}"/>
              </a:ext>
            </a:extLst>
          </p:cNvPr>
          <p:cNvSpPr>
            <a:spLocks noGrp="1"/>
          </p:cNvSpPr>
          <p:nvPr>
            <p:ph type="title"/>
          </p:nvPr>
        </p:nvSpPr>
        <p:spPr>
          <a:xfrm>
            <a:off x="228600" y="228600"/>
            <a:ext cx="8686800" cy="762001"/>
          </a:xfrm>
        </p:spPr>
        <p:txBody>
          <a:bodyPr/>
          <a:lstStyle/>
          <a:p>
            <a:pPr algn="ctr"/>
            <a:r>
              <a:rPr lang="en-US" sz="2800" dirty="0"/>
              <a:t>What is a Learning Health Care System?</a:t>
            </a:r>
          </a:p>
        </p:txBody>
      </p:sp>
      <p:pic>
        <p:nvPicPr>
          <p:cNvPr id="12" name="Picture 11">
            <a:extLst>
              <a:ext uri="{FF2B5EF4-FFF2-40B4-BE49-F238E27FC236}">
                <a16:creationId xmlns:a16="http://schemas.microsoft.com/office/drawing/2014/main" id="{D8E58CBB-434A-534C-9A9D-1D7C2C6B101A}"/>
              </a:ext>
            </a:extLst>
          </p:cNvPr>
          <p:cNvPicPr>
            <a:picLocks noChangeAspect="1"/>
          </p:cNvPicPr>
          <p:nvPr/>
        </p:nvPicPr>
        <p:blipFill>
          <a:blip r:embed="rId2"/>
          <a:stretch>
            <a:fillRect/>
          </a:stretch>
        </p:blipFill>
        <p:spPr>
          <a:xfrm>
            <a:off x="6477000" y="5240264"/>
            <a:ext cx="2438400" cy="1566802"/>
          </a:xfrm>
          <a:prstGeom prst="rect">
            <a:avLst/>
          </a:prstGeom>
          <a:effectLst>
            <a:softEdge rad="101600"/>
          </a:effectLst>
        </p:spPr>
      </p:pic>
    </p:spTree>
    <p:extLst>
      <p:ext uri="{BB962C8B-B14F-4D97-AF65-F5344CB8AC3E}">
        <p14:creationId xmlns:p14="http://schemas.microsoft.com/office/powerpoint/2010/main" val="35684116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735" y="858725"/>
            <a:ext cx="5139267" cy="5142029"/>
          </a:xfrm>
          <a:prstGeom prst="rect">
            <a:avLst/>
          </a:prstGeom>
        </p:spPr>
      </p:pic>
      <p:sp>
        <p:nvSpPr>
          <p:cNvPr id="5" name="TextBox 4"/>
          <p:cNvSpPr txBox="1"/>
          <p:nvPr/>
        </p:nvSpPr>
        <p:spPr>
          <a:xfrm>
            <a:off x="7412379" y="850386"/>
            <a:ext cx="588623" cy="207749"/>
          </a:xfrm>
          <a:prstGeom prst="rect">
            <a:avLst/>
          </a:prstGeom>
          <a:noFill/>
        </p:spPr>
        <p:txBody>
          <a:bodyPr wrap="none" rtlCol="0">
            <a:spAutoFit/>
          </a:bodyPr>
          <a:lstStyle/>
          <a:p>
            <a:pPr algn="r" defTabSz="342892"/>
            <a:r>
              <a:rPr lang="en-US" sz="750" dirty="0">
                <a:solidFill>
                  <a:srgbClr val="1F497D"/>
                </a:solidFill>
              </a:rPr>
              <a:t>10/2016</a:t>
            </a:r>
          </a:p>
        </p:txBody>
      </p:sp>
      <p:sp>
        <p:nvSpPr>
          <p:cNvPr id="6" name="Content Placeholder 2"/>
          <p:cNvSpPr txBox="1">
            <a:spLocks/>
          </p:cNvSpPr>
          <p:nvPr/>
        </p:nvSpPr>
        <p:spPr>
          <a:xfrm>
            <a:off x="340294" y="1828800"/>
            <a:ext cx="3124200" cy="3516344"/>
          </a:xfrm>
          <a:prstGeom prst="rect">
            <a:avLst/>
          </a:prstGeom>
        </p:spPr>
        <p:txBody>
          <a:bodyPr/>
          <a:lstStyle>
            <a:lvl1pPr marL="287338" indent="-287338" algn="l" defTabSz="457200" rtl="0" eaLnBrk="1" latinLnBrk="0" hangingPunct="1">
              <a:lnSpc>
                <a:spcPct val="95000"/>
              </a:lnSpc>
              <a:spcBef>
                <a:spcPts val="1000"/>
              </a:spcBef>
              <a:buSzPct val="110000"/>
              <a:buFontTx/>
              <a:buBlip>
                <a:blip r:embed="rId3"/>
              </a:buBlip>
              <a:defRPr sz="2200" kern="1200">
                <a:solidFill>
                  <a:schemeClr val="tx2"/>
                </a:solidFill>
                <a:latin typeface="+mn-lt"/>
                <a:ea typeface="+mn-ea"/>
                <a:cs typeface="+mn-cs"/>
              </a:defRPr>
            </a:lvl1pPr>
            <a:lvl2pPr marL="687388" indent="-230188" algn="l" defTabSz="457200" rtl="0" eaLnBrk="1" latinLnBrk="0" hangingPunct="1">
              <a:lnSpc>
                <a:spcPct val="95000"/>
              </a:lnSpc>
              <a:spcBef>
                <a:spcPts val="500"/>
              </a:spcBef>
              <a:buClr>
                <a:schemeClr val="accent1"/>
              </a:buClr>
              <a:buFont typeface="Wingdings" charset="2"/>
              <a:buChar char="§"/>
              <a:defRPr sz="2200" kern="1200">
                <a:solidFill>
                  <a:schemeClr val="tx2"/>
                </a:solidFill>
                <a:latin typeface="+mn-lt"/>
                <a:ea typeface="+mn-ea"/>
                <a:cs typeface="+mn-cs"/>
              </a:defRPr>
            </a:lvl2pPr>
            <a:lvl3pPr marL="1143000" indent="-228600" algn="l" defTabSz="457200" rtl="0" eaLnBrk="1" latinLnBrk="0" hangingPunct="1">
              <a:lnSpc>
                <a:spcPct val="95000"/>
              </a:lnSpc>
              <a:spcBef>
                <a:spcPts val="300"/>
              </a:spcBef>
              <a:buClr>
                <a:schemeClr val="accent3"/>
              </a:buClr>
              <a:buFont typeface="Arial"/>
              <a:buChar char="•"/>
              <a:defRPr sz="2200" kern="1200">
                <a:solidFill>
                  <a:schemeClr val="tx2"/>
                </a:solidFill>
                <a:latin typeface="+mn-lt"/>
                <a:ea typeface="+mn-ea"/>
                <a:cs typeface="+mn-cs"/>
              </a:defRPr>
            </a:lvl3pPr>
            <a:lvl4pPr marL="16002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4pPr>
            <a:lvl5pPr marL="2057400" indent="-228600" algn="l" defTabSz="457200" rtl="0" eaLnBrk="1" latinLnBrk="0" hangingPunct="1">
              <a:lnSpc>
                <a:spcPct val="95000"/>
              </a:lnSpc>
              <a:spcBef>
                <a:spcPts val="300"/>
              </a:spcBef>
              <a:buFont typeface="Arial"/>
              <a:buChar char="»"/>
              <a:defRPr sz="2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023873"/>
                </a:solidFill>
              </a:rPr>
              <a:t>Patients receive email reminders to visit web portal for regular contacts every 3 vs. 6 months</a:t>
            </a:r>
          </a:p>
          <a:p>
            <a:r>
              <a:rPr lang="en-US" sz="1800" dirty="0">
                <a:solidFill>
                  <a:srgbClr val="023873"/>
                </a:solidFill>
              </a:rPr>
              <a:t>Central DCRI Call Center performs telephone contacts when needed</a:t>
            </a:r>
          </a:p>
          <a:p>
            <a:pPr lvl="1"/>
            <a:r>
              <a:rPr lang="en-US" sz="1800" dirty="0">
                <a:solidFill>
                  <a:srgbClr val="023873"/>
                </a:solidFill>
              </a:rPr>
              <a:t>Non-internet participants (20%)</a:t>
            </a:r>
          </a:p>
          <a:p>
            <a:pPr lvl="1"/>
            <a:r>
              <a:rPr lang="en-US" sz="1800" dirty="0">
                <a:solidFill>
                  <a:srgbClr val="023873"/>
                </a:solidFill>
              </a:rPr>
              <a:t>Participants who miss at least 2 scheduled electronic contacts</a:t>
            </a:r>
          </a:p>
        </p:txBody>
      </p:sp>
      <p:sp>
        <p:nvSpPr>
          <p:cNvPr id="7" name="Title 1"/>
          <p:cNvSpPr txBox="1">
            <a:spLocks/>
          </p:cNvSpPr>
          <p:nvPr/>
        </p:nvSpPr>
        <p:spPr>
          <a:xfrm>
            <a:off x="457200" y="629510"/>
            <a:ext cx="2971804" cy="857250"/>
          </a:xfrm>
          <a:prstGeom prst="rect">
            <a:avLst/>
          </a:prstGeom>
        </p:spPr>
        <p:txBody>
          <a:bodyPr/>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lgn="ctr"/>
            <a:r>
              <a:rPr lang="en-US" sz="2400" dirty="0"/>
              <a:t>Direct-to-Patient Follow-Up</a:t>
            </a:r>
          </a:p>
        </p:txBody>
      </p:sp>
    </p:spTree>
    <p:extLst>
      <p:ext uri="{BB962C8B-B14F-4D97-AF65-F5344CB8AC3E}">
        <p14:creationId xmlns:p14="http://schemas.microsoft.com/office/powerpoint/2010/main" val="2640427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835" y="-154648"/>
            <a:ext cx="7640721" cy="1046539"/>
          </a:xfrm>
        </p:spPr>
        <p:txBody>
          <a:bodyPr/>
          <a:lstStyle/>
          <a:p>
            <a:pPr algn="ctr"/>
            <a:r>
              <a:rPr lang="en-US" sz="2400" dirty="0"/>
              <a:t>ADAPTABLE Endpoint Reconciliation Process</a:t>
            </a:r>
          </a:p>
        </p:txBody>
      </p:sp>
      <p:sp>
        <p:nvSpPr>
          <p:cNvPr id="4" name="Rounded Rectangle 3"/>
          <p:cNvSpPr/>
          <p:nvPr/>
        </p:nvSpPr>
        <p:spPr>
          <a:xfrm>
            <a:off x="1130421" y="1696857"/>
            <a:ext cx="821068" cy="486743"/>
          </a:xfrm>
          <a:prstGeom prst="roundRect">
            <a:avLst/>
          </a:prstGeom>
          <a:solidFill>
            <a:srgbClr val="0070C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E"/>
                </a:solidFill>
                <a:effectLst/>
                <a:uLnTx/>
                <a:uFillTx/>
                <a:latin typeface="Arial"/>
                <a:ea typeface="+mn-ea"/>
                <a:cs typeface="+mn-cs"/>
              </a:rPr>
              <a:t>Private Health Plan Data</a:t>
            </a:r>
          </a:p>
        </p:txBody>
      </p:sp>
      <p:sp>
        <p:nvSpPr>
          <p:cNvPr id="5" name="Rounded Rectangle 4"/>
          <p:cNvSpPr/>
          <p:nvPr/>
        </p:nvSpPr>
        <p:spPr>
          <a:xfrm>
            <a:off x="2097367" y="1703998"/>
            <a:ext cx="819900" cy="488951"/>
          </a:xfrm>
          <a:prstGeom prst="roundRect">
            <a:avLst/>
          </a:prstGeom>
          <a:solidFill>
            <a:srgbClr val="0070C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E"/>
                </a:solidFill>
                <a:effectLst/>
                <a:uLnTx/>
                <a:uFillTx/>
                <a:latin typeface="Arial"/>
                <a:ea typeface="+mn-ea"/>
                <a:cs typeface="+mn-cs"/>
              </a:rPr>
              <a:t>Medicare Claims Data</a:t>
            </a:r>
          </a:p>
        </p:txBody>
      </p:sp>
      <p:sp>
        <p:nvSpPr>
          <p:cNvPr id="6" name="Rounded Rectangle 5"/>
          <p:cNvSpPr/>
          <p:nvPr/>
        </p:nvSpPr>
        <p:spPr>
          <a:xfrm>
            <a:off x="164382" y="1696858"/>
            <a:ext cx="820166" cy="486742"/>
          </a:xfrm>
          <a:prstGeom prst="roundRect">
            <a:avLst/>
          </a:prstGeom>
          <a:solidFill>
            <a:srgbClr val="0070C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E"/>
                </a:solidFill>
                <a:effectLst/>
                <a:uLnTx/>
                <a:uFillTx/>
                <a:latin typeface="Arial"/>
                <a:ea typeface="+mn-ea"/>
                <a:cs typeface="+mn-cs"/>
              </a:rPr>
              <a:t>EHR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E"/>
                </a:solidFill>
                <a:effectLst/>
                <a:uLnTx/>
                <a:uFillTx/>
                <a:latin typeface="Arial"/>
                <a:ea typeface="+mn-ea"/>
                <a:cs typeface="+mn-cs"/>
              </a:rPr>
              <a:t>(PCORnet)</a:t>
            </a:r>
          </a:p>
        </p:txBody>
      </p:sp>
      <p:sp>
        <p:nvSpPr>
          <p:cNvPr id="7" name="Rectangle 6"/>
          <p:cNvSpPr/>
          <p:nvPr/>
        </p:nvSpPr>
        <p:spPr>
          <a:xfrm>
            <a:off x="316750" y="2709091"/>
            <a:ext cx="2451059" cy="248930"/>
          </a:xfrm>
          <a:prstGeom prst="rect">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66631"/>
                </a:solidFill>
                <a:effectLst/>
                <a:uLnTx/>
                <a:uFillTx/>
                <a:latin typeface="Arial"/>
                <a:ea typeface="+mn-ea"/>
                <a:cs typeface="+mn-cs"/>
              </a:rPr>
              <a:t>Apply algorithms for trial endpoint identification</a:t>
            </a:r>
          </a:p>
        </p:txBody>
      </p:sp>
      <p:sp>
        <p:nvSpPr>
          <p:cNvPr id="8" name="Rounded Rectangle 7"/>
          <p:cNvSpPr/>
          <p:nvPr/>
        </p:nvSpPr>
        <p:spPr>
          <a:xfrm>
            <a:off x="164382" y="6186908"/>
            <a:ext cx="8792183" cy="483304"/>
          </a:xfrm>
          <a:prstGeom prst="roundRect">
            <a:avLst/>
          </a:prstGeom>
          <a:solidFill>
            <a:schemeClr val="accent5">
              <a:lumMod val="7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FFFFFE"/>
                </a:solidFill>
                <a:effectLst/>
                <a:uLnTx/>
                <a:uFillTx/>
                <a:latin typeface="Arial"/>
                <a:ea typeface="+mn-ea"/>
                <a:cs typeface="+mn-cs"/>
              </a:rPr>
              <a:t>ADAPTABLE Trial Endpoints</a:t>
            </a:r>
          </a:p>
        </p:txBody>
      </p:sp>
      <p:cxnSp>
        <p:nvCxnSpPr>
          <p:cNvPr id="9" name="Straight Arrow Connector 8"/>
          <p:cNvCxnSpPr>
            <a:stCxn id="6" idx="2"/>
          </p:cNvCxnSpPr>
          <p:nvPr/>
        </p:nvCxnSpPr>
        <p:spPr>
          <a:xfrm>
            <a:off x="574465" y="2183600"/>
            <a:ext cx="0" cy="52549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7" idx="0"/>
          </p:cNvCxnSpPr>
          <p:nvPr/>
        </p:nvCxnSpPr>
        <p:spPr>
          <a:xfrm>
            <a:off x="1540955" y="2183600"/>
            <a:ext cx="1325" cy="52549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p:cNvCxnSpPr>
          <p:nvPr/>
        </p:nvCxnSpPr>
        <p:spPr>
          <a:xfrm flipH="1">
            <a:off x="2506982" y="2192949"/>
            <a:ext cx="335" cy="51614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p:cNvCxnSpPr>
          <p:nvPr/>
        </p:nvCxnSpPr>
        <p:spPr>
          <a:xfrm flipH="1">
            <a:off x="1540955" y="2958021"/>
            <a:ext cx="1325" cy="322888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789973" y="1070294"/>
            <a:ext cx="1155701" cy="488951"/>
          </a:xfrm>
          <a:prstGeom prst="roundRect">
            <a:avLst/>
          </a:prstGeom>
          <a:solidFill>
            <a:srgbClr val="FFCC0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B3C3E">
                    <a:alpha val="99000"/>
                  </a:srgbClr>
                </a:solidFill>
                <a:effectLst/>
                <a:uLnTx/>
                <a:uFillTx/>
                <a:latin typeface="Arial"/>
                <a:ea typeface="+mn-ea"/>
                <a:cs typeface="+mn-cs"/>
              </a:rPr>
              <a:t>Patient Reported Events</a:t>
            </a:r>
          </a:p>
        </p:txBody>
      </p:sp>
      <p:sp>
        <p:nvSpPr>
          <p:cNvPr id="14" name="TextBox 13"/>
          <p:cNvSpPr txBox="1"/>
          <p:nvPr/>
        </p:nvSpPr>
        <p:spPr>
          <a:xfrm>
            <a:off x="4507693" y="1776823"/>
            <a:ext cx="1718209" cy="338554"/>
          </a:xfrm>
          <a:prstGeom prst="rect">
            <a:avLst/>
          </a:prstGeom>
          <a:noFill/>
          <a:ln w="127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Does event match a previously identified trial endpoint?</a:t>
            </a:r>
          </a:p>
        </p:txBody>
      </p:sp>
      <p:sp>
        <p:nvSpPr>
          <p:cNvPr id="21" name="Rounded Rectangle 20"/>
          <p:cNvSpPr/>
          <p:nvPr/>
        </p:nvSpPr>
        <p:spPr>
          <a:xfrm>
            <a:off x="8145739" y="5095594"/>
            <a:ext cx="810826" cy="352011"/>
          </a:xfrm>
          <a:prstGeom prst="roundRect">
            <a:avLst/>
          </a:prstGeom>
          <a:solidFill>
            <a:schemeClr val="accent3">
              <a:lumMod val="40000"/>
              <a:lumOff val="6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Endpoint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3B3C3E"/>
                </a:solidFill>
                <a:effectLst/>
                <a:uLnTx/>
                <a:uFillTx/>
                <a:latin typeface="Arial"/>
                <a:ea typeface="+mn-ea"/>
                <a:cs typeface="+mn-cs"/>
              </a:rPr>
              <a:t>Not Confirmed</a:t>
            </a:r>
            <a:endParaRPr kumimoji="0" lang="en-US" sz="800" b="0" i="0" u="none" strike="noStrike" kern="1200" cap="none" spc="0" normalizeH="0" baseline="0" noProof="0" dirty="0">
              <a:ln>
                <a:noFill/>
              </a:ln>
              <a:solidFill>
                <a:srgbClr val="3B3C3E"/>
              </a:solidFill>
              <a:effectLst/>
              <a:uLnTx/>
              <a:uFillTx/>
              <a:latin typeface="Arial"/>
              <a:ea typeface="+mn-ea"/>
              <a:cs typeface="+mn-cs"/>
            </a:endParaRPr>
          </a:p>
        </p:txBody>
      </p:sp>
      <p:cxnSp>
        <p:nvCxnSpPr>
          <p:cNvPr id="22" name="Straight Arrow Connector 21"/>
          <p:cNvCxnSpPr>
            <a:stCxn id="24" idx="3"/>
            <a:endCxn id="23" idx="1"/>
          </p:cNvCxnSpPr>
          <p:nvPr/>
        </p:nvCxnSpPr>
        <p:spPr>
          <a:xfrm flipV="1">
            <a:off x="4887183" y="3088627"/>
            <a:ext cx="873814" cy="674"/>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60997" y="2980905"/>
            <a:ext cx="704039"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B3C3E"/>
                </a:solidFill>
                <a:effectLst/>
                <a:uLnTx/>
                <a:uFillTx/>
                <a:latin typeface="Arial"/>
                <a:ea typeface="+mn-ea"/>
                <a:cs typeface="+mn-cs"/>
              </a:rPr>
              <a:t>In-network</a:t>
            </a:r>
          </a:p>
        </p:txBody>
      </p:sp>
      <p:sp>
        <p:nvSpPr>
          <p:cNvPr id="24" name="TextBox 23"/>
          <p:cNvSpPr txBox="1"/>
          <p:nvPr/>
        </p:nvSpPr>
        <p:spPr>
          <a:xfrm>
            <a:off x="3904625" y="2981579"/>
            <a:ext cx="98255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B3C3E"/>
                </a:solidFill>
                <a:effectLst/>
                <a:uLnTx/>
                <a:uFillTx/>
                <a:latin typeface="Arial"/>
                <a:ea typeface="+mn-ea"/>
                <a:cs typeface="+mn-cs"/>
              </a:rPr>
              <a:t>Out-of-network</a:t>
            </a:r>
          </a:p>
        </p:txBody>
      </p:sp>
      <p:sp>
        <p:nvSpPr>
          <p:cNvPr id="25" name="Rounded Rectangle 24"/>
          <p:cNvSpPr/>
          <p:nvPr/>
        </p:nvSpPr>
        <p:spPr>
          <a:xfrm>
            <a:off x="2831977" y="3882409"/>
            <a:ext cx="1456203" cy="416190"/>
          </a:xfrm>
          <a:prstGeom prst="roundRect">
            <a:avLst>
              <a:gd name="adj" fmla="val 0"/>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66631"/>
                </a:solidFill>
                <a:effectLst/>
                <a:uLnTx/>
                <a:uFillTx/>
                <a:latin typeface="Arial"/>
                <a:ea typeface="+mn-ea"/>
                <a:cs typeface="+mn-cs"/>
              </a:rPr>
              <a:t>Send to Call Center to obtain patient records</a:t>
            </a:r>
          </a:p>
        </p:txBody>
      </p:sp>
      <p:sp>
        <p:nvSpPr>
          <p:cNvPr id="27" name="TextBox 26"/>
          <p:cNvSpPr txBox="1"/>
          <p:nvPr/>
        </p:nvSpPr>
        <p:spPr>
          <a:xfrm>
            <a:off x="6647175" y="2902615"/>
            <a:ext cx="1200736" cy="338554"/>
          </a:xfrm>
          <a:prstGeom prst="rect">
            <a:avLst/>
          </a:prstGeom>
          <a:noFill/>
          <a:ln w="127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Is event date post censor date?</a:t>
            </a:r>
          </a:p>
        </p:txBody>
      </p:sp>
      <p:sp>
        <p:nvSpPr>
          <p:cNvPr id="32" name="Rounded Rectangle 31"/>
          <p:cNvSpPr/>
          <p:nvPr/>
        </p:nvSpPr>
        <p:spPr>
          <a:xfrm>
            <a:off x="6994098" y="1769131"/>
            <a:ext cx="1209968" cy="345282"/>
          </a:xfrm>
          <a:prstGeom prst="roundRect">
            <a:avLst>
              <a:gd name="adj" fmla="val 0"/>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66631"/>
                </a:solidFill>
                <a:effectLst/>
                <a:uLnTx/>
                <a:uFillTx/>
                <a:latin typeface="Arial"/>
                <a:ea typeface="+mn-ea"/>
                <a:cs typeface="+mn-cs"/>
              </a:rPr>
              <a:t>Wait for next PCORnet refresh</a:t>
            </a:r>
          </a:p>
        </p:txBody>
      </p:sp>
      <p:sp>
        <p:nvSpPr>
          <p:cNvPr id="34" name="Rectangle 33"/>
          <p:cNvSpPr/>
          <p:nvPr/>
        </p:nvSpPr>
        <p:spPr>
          <a:xfrm>
            <a:off x="6641623" y="5034496"/>
            <a:ext cx="1231422" cy="475766"/>
          </a:xfrm>
          <a:prstGeom prst="rect">
            <a:avLst/>
          </a:prstGeom>
          <a:no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Did applied algorithms identify a trial endpoint?</a:t>
            </a:r>
          </a:p>
        </p:txBody>
      </p:sp>
      <p:sp>
        <p:nvSpPr>
          <p:cNvPr id="41" name="Rounded Rectangle 40"/>
          <p:cNvSpPr/>
          <p:nvPr/>
        </p:nvSpPr>
        <p:spPr>
          <a:xfrm>
            <a:off x="6647096" y="3505825"/>
            <a:ext cx="1200733" cy="352011"/>
          </a:xfrm>
          <a:prstGeom prst="roundRect">
            <a:avLst>
              <a:gd name="adj" fmla="val 0"/>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66631"/>
                </a:solidFill>
                <a:effectLst/>
                <a:uLnTx/>
                <a:uFillTx/>
                <a:latin typeface="Arial"/>
                <a:ea typeface="+mn-ea"/>
                <a:cs typeface="+mn-cs"/>
              </a:rPr>
              <a:t>Query site coordinator to check </a:t>
            </a:r>
            <a:r>
              <a:rPr kumimoji="0" lang="en-US" sz="800" dirty="0">
                <a:solidFill>
                  <a:srgbClr val="E66631"/>
                </a:solidFill>
                <a:latin typeface="Arial"/>
              </a:rPr>
              <a:t>E</a:t>
            </a:r>
            <a:r>
              <a:rPr kumimoji="0" lang="en-US" sz="800" b="0" i="0" u="none" strike="noStrike" kern="1200" cap="none" spc="0" normalizeH="0" baseline="0" noProof="0" dirty="0">
                <a:ln>
                  <a:noFill/>
                </a:ln>
                <a:solidFill>
                  <a:srgbClr val="E66631"/>
                </a:solidFill>
                <a:effectLst/>
                <a:uLnTx/>
                <a:uFillTx/>
                <a:latin typeface="Arial"/>
                <a:ea typeface="+mn-ea"/>
                <a:cs typeface="+mn-cs"/>
              </a:rPr>
              <a:t>HR</a:t>
            </a:r>
          </a:p>
        </p:txBody>
      </p:sp>
      <p:sp>
        <p:nvSpPr>
          <p:cNvPr id="42" name="Rectangle 41"/>
          <p:cNvSpPr/>
          <p:nvPr/>
        </p:nvSpPr>
        <p:spPr>
          <a:xfrm>
            <a:off x="4565535" y="5546780"/>
            <a:ext cx="1459505" cy="305412"/>
          </a:xfrm>
          <a:prstGeom prst="rect">
            <a:avLst/>
          </a:prstGeom>
          <a:noFill/>
          <a:ln w="127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Did review lead to an identified trial endpoint?</a:t>
            </a:r>
          </a:p>
        </p:txBody>
      </p:sp>
      <p:sp>
        <p:nvSpPr>
          <p:cNvPr id="53" name="Rounded Rectangle 52"/>
          <p:cNvSpPr/>
          <p:nvPr/>
        </p:nvSpPr>
        <p:spPr>
          <a:xfrm>
            <a:off x="4575975" y="4463059"/>
            <a:ext cx="1466994" cy="352011"/>
          </a:xfrm>
          <a:prstGeom prst="roundRect">
            <a:avLst>
              <a:gd name="adj" fmla="val 0"/>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BDBDB">
                    <a:lumMod val="10000"/>
                  </a:srgbClr>
                </a:solidFill>
                <a:effectLst/>
                <a:uLnTx/>
                <a:uFillTx/>
                <a:latin typeface="Arial"/>
                <a:ea typeface="+mn-ea"/>
                <a:cs typeface="+mn-cs"/>
              </a:rPr>
              <a:t>Obtained hospital abstract summary (coded)?</a:t>
            </a:r>
          </a:p>
        </p:txBody>
      </p:sp>
      <p:sp>
        <p:nvSpPr>
          <p:cNvPr id="54" name="Rounded Rectangle 53"/>
          <p:cNvSpPr/>
          <p:nvPr/>
        </p:nvSpPr>
        <p:spPr>
          <a:xfrm>
            <a:off x="4565535" y="4992092"/>
            <a:ext cx="1459505" cy="352011"/>
          </a:xfrm>
          <a:prstGeom prst="roundRect">
            <a:avLst>
              <a:gd name="adj" fmla="val 0"/>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DBDBDB">
                    <a:lumMod val="10000"/>
                  </a:srgbClr>
                </a:solidFill>
                <a:effectLst/>
                <a:uLnTx/>
                <a:uFillTx/>
                <a:latin typeface="Arial"/>
                <a:ea typeface="+mn-ea"/>
                <a:cs typeface="+mn-cs"/>
              </a:rPr>
              <a:t>Obtained other medical records?</a:t>
            </a:r>
          </a:p>
        </p:txBody>
      </p:sp>
      <p:sp>
        <p:nvSpPr>
          <p:cNvPr id="126" name="Rounded Rectangle 125"/>
          <p:cNvSpPr/>
          <p:nvPr/>
        </p:nvSpPr>
        <p:spPr>
          <a:xfrm>
            <a:off x="3109209" y="4997171"/>
            <a:ext cx="1007569" cy="352011"/>
          </a:xfrm>
          <a:prstGeom prst="roundRect">
            <a:avLst/>
          </a:prstGeom>
          <a:solidFill>
            <a:schemeClr val="accent3">
              <a:lumMod val="40000"/>
              <a:lumOff val="6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Endpoint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Unable to Obtain</a:t>
            </a:r>
          </a:p>
        </p:txBody>
      </p:sp>
      <p:cxnSp>
        <p:nvCxnSpPr>
          <p:cNvPr id="60" name="Straight Arrow Connector 59"/>
          <p:cNvCxnSpPr>
            <a:stCxn id="14" idx="2"/>
            <a:endCxn id="71" idx="0"/>
          </p:cNvCxnSpPr>
          <p:nvPr/>
        </p:nvCxnSpPr>
        <p:spPr>
          <a:xfrm flipH="1">
            <a:off x="5366797" y="2115377"/>
            <a:ext cx="1" cy="18158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27" idx="1"/>
          </p:cNvCxnSpPr>
          <p:nvPr/>
        </p:nvCxnSpPr>
        <p:spPr>
          <a:xfrm>
            <a:off x="6376263" y="3070871"/>
            <a:ext cx="270912" cy="10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24" idx="1"/>
            <a:endCxn id="25" idx="0"/>
          </p:cNvCxnSpPr>
          <p:nvPr/>
        </p:nvCxnSpPr>
        <p:spPr>
          <a:xfrm rot="10800000" flipV="1">
            <a:off x="3560079" y="3089301"/>
            <a:ext cx="344546" cy="793108"/>
          </a:xfrm>
          <a:prstGeom prst="bentConnector2">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3" idx="2"/>
            <a:endCxn id="14" idx="0"/>
          </p:cNvCxnSpPr>
          <p:nvPr/>
        </p:nvCxnSpPr>
        <p:spPr>
          <a:xfrm flipH="1">
            <a:off x="5366798" y="1559245"/>
            <a:ext cx="1026" cy="21757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4" idx="2"/>
          </p:cNvCxnSpPr>
          <p:nvPr/>
        </p:nvCxnSpPr>
        <p:spPr>
          <a:xfrm flipH="1">
            <a:off x="7256421" y="5510262"/>
            <a:ext cx="913" cy="67156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32" idx="1"/>
            <a:endCxn id="14" idx="3"/>
          </p:cNvCxnSpPr>
          <p:nvPr/>
        </p:nvCxnSpPr>
        <p:spPr>
          <a:xfrm flipH="1">
            <a:off x="6225902" y="1941772"/>
            <a:ext cx="768196" cy="4328"/>
          </a:xfrm>
          <a:prstGeom prst="straightConnector1">
            <a:avLst/>
          </a:prstGeom>
          <a:ln>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4" idx="1"/>
            <a:endCxn id="80" idx="3"/>
          </p:cNvCxnSpPr>
          <p:nvPr/>
        </p:nvCxnSpPr>
        <p:spPr>
          <a:xfrm flipH="1">
            <a:off x="4116777" y="1946100"/>
            <a:ext cx="390916" cy="300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53" idx="3"/>
            <a:endCxn id="89" idx="1"/>
          </p:cNvCxnSpPr>
          <p:nvPr/>
        </p:nvCxnSpPr>
        <p:spPr>
          <a:xfrm>
            <a:off x="6042969" y="4639065"/>
            <a:ext cx="612818" cy="24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53" idx="2"/>
          </p:cNvCxnSpPr>
          <p:nvPr/>
        </p:nvCxnSpPr>
        <p:spPr>
          <a:xfrm>
            <a:off x="5309472" y="4815070"/>
            <a:ext cx="3745" cy="17702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54" idx="2"/>
            <a:endCxn id="42" idx="0"/>
          </p:cNvCxnSpPr>
          <p:nvPr/>
        </p:nvCxnSpPr>
        <p:spPr>
          <a:xfrm>
            <a:off x="5295288" y="5344103"/>
            <a:ext cx="0" cy="20267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27" idx="2"/>
            <a:endCxn id="41" idx="0"/>
          </p:cNvCxnSpPr>
          <p:nvPr/>
        </p:nvCxnSpPr>
        <p:spPr>
          <a:xfrm flipH="1">
            <a:off x="7247463" y="3241169"/>
            <a:ext cx="80" cy="26465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27" idx="3"/>
            <a:endCxn id="32" idx="3"/>
          </p:cNvCxnSpPr>
          <p:nvPr/>
        </p:nvCxnSpPr>
        <p:spPr>
          <a:xfrm flipV="1">
            <a:off x="7847911" y="1941772"/>
            <a:ext cx="356155" cy="1130120"/>
          </a:xfrm>
          <a:prstGeom prst="bentConnector3">
            <a:avLst>
              <a:gd name="adj1" fmla="val 164186"/>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42" idx="2"/>
          </p:cNvCxnSpPr>
          <p:nvPr/>
        </p:nvCxnSpPr>
        <p:spPr>
          <a:xfrm>
            <a:off x="5295288" y="5852192"/>
            <a:ext cx="0" cy="32963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3109209" y="5528601"/>
            <a:ext cx="1010024" cy="352011"/>
          </a:xfrm>
          <a:prstGeom prst="roundRect">
            <a:avLst/>
          </a:prstGeom>
          <a:solidFill>
            <a:schemeClr val="accent3">
              <a:lumMod val="40000"/>
              <a:lumOff val="6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Endpoint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Not Confirmed</a:t>
            </a:r>
          </a:p>
        </p:txBody>
      </p:sp>
      <p:cxnSp>
        <p:nvCxnSpPr>
          <p:cNvPr id="118" name="Straight Arrow Connector 117"/>
          <p:cNvCxnSpPr>
            <a:stCxn id="42" idx="1"/>
            <a:endCxn id="115" idx="3"/>
          </p:cNvCxnSpPr>
          <p:nvPr/>
        </p:nvCxnSpPr>
        <p:spPr>
          <a:xfrm flipH="1">
            <a:off x="4119233" y="5699486"/>
            <a:ext cx="446302" cy="51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54" idx="1"/>
            <a:endCxn id="126" idx="3"/>
          </p:cNvCxnSpPr>
          <p:nvPr/>
        </p:nvCxnSpPr>
        <p:spPr>
          <a:xfrm flipH="1">
            <a:off x="4116778" y="5168098"/>
            <a:ext cx="448757" cy="507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34" idx="3"/>
            <a:endCxn id="21" idx="1"/>
          </p:cNvCxnSpPr>
          <p:nvPr/>
        </p:nvCxnSpPr>
        <p:spPr>
          <a:xfrm flipV="1">
            <a:off x="7873045" y="5271600"/>
            <a:ext cx="272694" cy="77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flipH="1">
            <a:off x="5325236" y="2079017"/>
            <a:ext cx="4492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
        <p:nvSpPr>
          <p:cNvPr id="134" name="TextBox 133"/>
          <p:cNvSpPr txBox="1"/>
          <p:nvPr/>
        </p:nvSpPr>
        <p:spPr>
          <a:xfrm>
            <a:off x="7184661" y="3242591"/>
            <a:ext cx="41442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endParaRPr kumimoji="0" lang="en-US" sz="700" b="0" i="0" u="none" strike="noStrike" kern="1200" cap="none" spc="0" normalizeH="0" baseline="0" noProof="0" dirty="0">
              <a:ln>
                <a:noFill/>
              </a:ln>
              <a:solidFill>
                <a:srgbClr val="3B3C3E"/>
              </a:solidFill>
              <a:effectLst/>
              <a:uLnTx/>
              <a:uFillTx/>
              <a:latin typeface="Arial"/>
              <a:ea typeface="+mn-ea"/>
              <a:cs typeface="+mn-cs"/>
            </a:endParaRPr>
          </a:p>
        </p:txBody>
      </p:sp>
      <p:sp>
        <p:nvSpPr>
          <p:cNvPr id="135" name="TextBox 134"/>
          <p:cNvSpPr txBox="1"/>
          <p:nvPr/>
        </p:nvSpPr>
        <p:spPr>
          <a:xfrm>
            <a:off x="5262426" y="4772749"/>
            <a:ext cx="3161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
        <p:nvSpPr>
          <p:cNvPr id="139" name="TextBox 138"/>
          <p:cNvSpPr txBox="1"/>
          <p:nvPr/>
        </p:nvSpPr>
        <p:spPr>
          <a:xfrm>
            <a:off x="7816949" y="5121537"/>
            <a:ext cx="3161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
        <p:nvSpPr>
          <p:cNvPr id="140" name="TextBox 139"/>
          <p:cNvSpPr txBox="1"/>
          <p:nvPr/>
        </p:nvSpPr>
        <p:spPr>
          <a:xfrm>
            <a:off x="4165538" y="4984035"/>
            <a:ext cx="3161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
        <p:nvSpPr>
          <p:cNvPr id="141" name="TextBox 140"/>
          <p:cNvSpPr txBox="1"/>
          <p:nvPr/>
        </p:nvSpPr>
        <p:spPr>
          <a:xfrm>
            <a:off x="4158161" y="5496050"/>
            <a:ext cx="3161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
        <p:nvSpPr>
          <p:cNvPr id="142" name="TextBox 141"/>
          <p:cNvSpPr txBox="1"/>
          <p:nvPr/>
        </p:nvSpPr>
        <p:spPr>
          <a:xfrm>
            <a:off x="5231221" y="5335060"/>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143" name="TextBox 142"/>
          <p:cNvSpPr txBox="1"/>
          <p:nvPr/>
        </p:nvSpPr>
        <p:spPr>
          <a:xfrm>
            <a:off x="6069984" y="4455341"/>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144" name="TextBox 143"/>
          <p:cNvSpPr txBox="1"/>
          <p:nvPr/>
        </p:nvSpPr>
        <p:spPr>
          <a:xfrm>
            <a:off x="7843374" y="2912280"/>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145" name="TextBox 144"/>
          <p:cNvSpPr txBox="1"/>
          <p:nvPr/>
        </p:nvSpPr>
        <p:spPr>
          <a:xfrm>
            <a:off x="6385141" y="3914805"/>
            <a:ext cx="44139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
        <p:nvSpPr>
          <p:cNvPr id="146" name="TextBox 145"/>
          <p:cNvSpPr txBox="1"/>
          <p:nvPr/>
        </p:nvSpPr>
        <p:spPr>
          <a:xfrm>
            <a:off x="4151358" y="1778963"/>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64" name="TextBox 63"/>
          <p:cNvSpPr txBox="1"/>
          <p:nvPr/>
        </p:nvSpPr>
        <p:spPr>
          <a:xfrm>
            <a:off x="7178435" y="5494772"/>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89" name="Rectangle 88"/>
          <p:cNvSpPr/>
          <p:nvPr/>
        </p:nvSpPr>
        <p:spPr>
          <a:xfrm>
            <a:off x="6655787" y="4428295"/>
            <a:ext cx="1209968" cy="426416"/>
          </a:xfrm>
          <a:prstGeom prst="rect">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66631"/>
                </a:solidFill>
                <a:effectLst/>
                <a:uLnTx/>
                <a:uFillTx/>
                <a:latin typeface="Arial"/>
                <a:ea typeface="+mn-ea"/>
                <a:cs typeface="+mn-cs"/>
              </a:rPr>
              <a:t>Apply algorithms for trial endpoint identification</a:t>
            </a:r>
          </a:p>
        </p:txBody>
      </p:sp>
      <p:sp>
        <p:nvSpPr>
          <p:cNvPr id="90" name="TextBox 89"/>
          <p:cNvSpPr txBox="1"/>
          <p:nvPr/>
        </p:nvSpPr>
        <p:spPr>
          <a:xfrm>
            <a:off x="6647095" y="3975039"/>
            <a:ext cx="1200735" cy="215444"/>
          </a:xfrm>
          <a:prstGeom prst="rect">
            <a:avLst/>
          </a:prstGeom>
          <a:noFill/>
          <a:ln w="127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Is event in </a:t>
            </a:r>
            <a:r>
              <a:rPr kumimoji="0" lang="en-US" sz="800" dirty="0">
                <a:solidFill>
                  <a:srgbClr val="3B3C3E"/>
                </a:solidFill>
                <a:latin typeface="Arial"/>
                <a:ea typeface="+mn-ea"/>
                <a:cs typeface="+mn-cs"/>
              </a:rPr>
              <a:t>E</a:t>
            </a:r>
            <a:r>
              <a:rPr kumimoji="0" lang="en-US" sz="800" b="0" i="0" u="none" strike="noStrike" kern="1200" cap="none" spc="0" normalizeH="0" baseline="0" noProof="0" dirty="0">
                <a:ln>
                  <a:noFill/>
                </a:ln>
                <a:solidFill>
                  <a:srgbClr val="3B3C3E"/>
                </a:solidFill>
                <a:effectLst/>
                <a:uLnTx/>
                <a:uFillTx/>
                <a:latin typeface="Arial"/>
                <a:ea typeface="+mn-ea"/>
                <a:cs typeface="+mn-cs"/>
              </a:rPr>
              <a:t>HR?</a:t>
            </a:r>
          </a:p>
        </p:txBody>
      </p:sp>
      <p:cxnSp>
        <p:nvCxnSpPr>
          <p:cNvPr id="96" name="Elbow Connector 95"/>
          <p:cNvCxnSpPr>
            <a:stCxn id="90" idx="2"/>
            <a:endCxn id="53" idx="0"/>
          </p:cNvCxnSpPr>
          <p:nvPr/>
        </p:nvCxnSpPr>
        <p:spPr>
          <a:xfrm rot="5400000">
            <a:off x="6142180" y="3357776"/>
            <a:ext cx="272576" cy="1937991"/>
          </a:xfrm>
          <a:prstGeom prst="bentConnector3">
            <a:avLst>
              <a:gd name="adj1" fmla="val 500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25" idx="2"/>
            <a:endCxn id="53" idx="1"/>
          </p:cNvCxnSpPr>
          <p:nvPr/>
        </p:nvCxnSpPr>
        <p:spPr>
          <a:xfrm rot="16200000" flipH="1">
            <a:off x="3897794" y="3960884"/>
            <a:ext cx="340466" cy="1015896"/>
          </a:xfrm>
          <a:prstGeom prst="bentConnector2">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41" idx="2"/>
            <a:endCxn id="90" idx="0"/>
          </p:cNvCxnSpPr>
          <p:nvPr/>
        </p:nvCxnSpPr>
        <p:spPr>
          <a:xfrm>
            <a:off x="7247463" y="3857836"/>
            <a:ext cx="0" cy="11720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90" idx="1"/>
            <a:endCxn id="25" idx="3"/>
          </p:cNvCxnSpPr>
          <p:nvPr/>
        </p:nvCxnSpPr>
        <p:spPr>
          <a:xfrm flipH="1">
            <a:off x="4288180" y="4082761"/>
            <a:ext cx="2358915" cy="774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951780" y="4157332"/>
            <a:ext cx="5357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147" name="TextBox 146"/>
          <p:cNvSpPr txBox="1"/>
          <p:nvPr/>
        </p:nvSpPr>
        <p:spPr>
          <a:xfrm>
            <a:off x="5227089" y="5839661"/>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cxnSp>
        <p:nvCxnSpPr>
          <p:cNvPr id="68" name="Straight Arrow Connector 67"/>
          <p:cNvCxnSpPr>
            <a:stCxn id="89" idx="2"/>
            <a:endCxn id="34" idx="0"/>
          </p:cNvCxnSpPr>
          <p:nvPr/>
        </p:nvCxnSpPr>
        <p:spPr>
          <a:xfrm flipH="1">
            <a:off x="7257334" y="4854711"/>
            <a:ext cx="3437" cy="17978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4032" y="1371215"/>
            <a:ext cx="266856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23873">
                    <a:lumMod val="75000"/>
                  </a:srgbClr>
                </a:solidFill>
                <a:effectLst/>
                <a:uLnTx/>
                <a:uFillTx/>
                <a:latin typeface="Arial"/>
                <a:ea typeface="+mn-ea"/>
                <a:cs typeface="+mn-cs"/>
              </a:rPr>
              <a:t>Gold Standard</a:t>
            </a:r>
          </a:p>
        </p:txBody>
      </p:sp>
      <p:sp>
        <p:nvSpPr>
          <p:cNvPr id="18" name="TextBox 17"/>
          <p:cNvSpPr txBox="1"/>
          <p:nvPr/>
        </p:nvSpPr>
        <p:spPr>
          <a:xfrm>
            <a:off x="5848855" y="4161477"/>
            <a:ext cx="94360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3B3C3E"/>
                </a:solidFill>
                <a:effectLst/>
                <a:uLnTx/>
                <a:uFillTx/>
                <a:latin typeface="Arial"/>
                <a:ea typeface="+mn-ea"/>
                <a:cs typeface="+mn-cs"/>
              </a:rPr>
              <a:t>ICF allowed</a:t>
            </a:r>
          </a:p>
        </p:txBody>
      </p:sp>
      <p:sp>
        <p:nvSpPr>
          <p:cNvPr id="72" name="TextBox 71"/>
          <p:cNvSpPr txBox="1"/>
          <p:nvPr/>
        </p:nvSpPr>
        <p:spPr>
          <a:xfrm>
            <a:off x="3548873" y="4318767"/>
            <a:ext cx="8314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3B3C3E"/>
                </a:solidFill>
                <a:effectLst/>
                <a:uLnTx/>
                <a:uFillTx/>
                <a:latin typeface="Arial"/>
                <a:ea typeface="+mn-ea"/>
                <a:cs typeface="+mn-cs"/>
              </a:rPr>
              <a:t>Obtains Patient Authorization </a:t>
            </a:r>
          </a:p>
        </p:txBody>
      </p:sp>
      <p:sp>
        <p:nvSpPr>
          <p:cNvPr id="71" name="TextBox 70"/>
          <p:cNvSpPr txBox="1"/>
          <p:nvPr/>
        </p:nvSpPr>
        <p:spPr>
          <a:xfrm>
            <a:off x="4504993" y="2296965"/>
            <a:ext cx="1723608" cy="584775"/>
          </a:xfrm>
          <a:prstGeom prst="rect">
            <a:avLst/>
          </a:prstGeom>
          <a:noFill/>
          <a:ln w="12700">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Does event coincide with a hospitalization in gold-standard data source that did not result in a trial endpoint?</a:t>
            </a:r>
          </a:p>
        </p:txBody>
      </p:sp>
      <p:cxnSp>
        <p:nvCxnSpPr>
          <p:cNvPr id="100" name="Straight Arrow Connector 99"/>
          <p:cNvCxnSpPr>
            <a:stCxn id="71" idx="2"/>
          </p:cNvCxnSpPr>
          <p:nvPr/>
        </p:nvCxnSpPr>
        <p:spPr>
          <a:xfrm flipH="1">
            <a:off x="5361017" y="2881740"/>
            <a:ext cx="5780" cy="21643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3106200" y="2413570"/>
            <a:ext cx="1010577" cy="352011"/>
          </a:xfrm>
          <a:prstGeom prst="roundRect">
            <a:avLst/>
          </a:prstGeom>
          <a:solidFill>
            <a:schemeClr val="accent3">
              <a:lumMod val="40000"/>
              <a:lumOff val="6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Endpoint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Not Confirmed</a:t>
            </a:r>
          </a:p>
        </p:txBody>
      </p:sp>
      <p:cxnSp>
        <p:nvCxnSpPr>
          <p:cNvPr id="75" name="Straight Arrow Connector 74"/>
          <p:cNvCxnSpPr>
            <a:stCxn id="71" idx="1"/>
            <a:endCxn id="73" idx="3"/>
          </p:cNvCxnSpPr>
          <p:nvPr/>
        </p:nvCxnSpPr>
        <p:spPr>
          <a:xfrm flipH="1">
            <a:off x="4116777" y="2589353"/>
            <a:ext cx="388216" cy="22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165596" y="2428765"/>
            <a:ext cx="3626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Yes</a:t>
            </a:r>
          </a:p>
        </p:txBody>
      </p:sp>
      <p:sp>
        <p:nvSpPr>
          <p:cNvPr id="80" name="Rounded Rectangle 79"/>
          <p:cNvSpPr/>
          <p:nvPr/>
        </p:nvSpPr>
        <p:spPr>
          <a:xfrm>
            <a:off x="3106200" y="1773100"/>
            <a:ext cx="1010577" cy="352011"/>
          </a:xfrm>
          <a:prstGeom prst="roundRect">
            <a:avLst/>
          </a:prstGeom>
          <a:solidFill>
            <a:schemeClr val="accent3">
              <a:lumMod val="40000"/>
              <a:lumOff val="6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Endpoint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Confirmed</a:t>
            </a:r>
          </a:p>
        </p:txBody>
      </p:sp>
      <p:sp>
        <p:nvSpPr>
          <p:cNvPr id="82" name="TextBox 81"/>
          <p:cNvSpPr txBox="1"/>
          <p:nvPr/>
        </p:nvSpPr>
        <p:spPr>
          <a:xfrm>
            <a:off x="2941072" y="2091398"/>
            <a:ext cx="159435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rgbClr val="3B3C3E"/>
                </a:solidFill>
                <a:effectLst/>
                <a:uLnTx/>
                <a:uFillTx/>
                <a:latin typeface="Arial"/>
                <a:ea typeface="+mn-ea"/>
                <a:cs typeface="+mn-cs"/>
              </a:rPr>
              <a:t>Captured in Gold Standard Source</a:t>
            </a:r>
          </a:p>
        </p:txBody>
      </p:sp>
      <p:sp>
        <p:nvSpPr>
          <p:cNvPr id="88" name="TextBox 87"/>
          <p:cNvSpPr txBox="1"/>
          <p:nvPr/>
        </p:nvSpPr>
        <p:spPr>
          <a:xfrm flipH="1">
            <a:off x="5325236" y="2888755"/>
            <a:ext cx="44925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B3C3E"/>
                </a:solidFill>
                <a:effectLst/>
                <a:uLnTx/>
                <a:uFillTx/>
                <a:latin typeface="Arial"/>
                <a:ea typeface="+mn-ea"/>
                <a:cs typeface="+mn-cs"/>
              </a:rPr>
              <a:t>No</a:t>
            </a:r>
          </a:p>
        </p:txBody>
      </p:sp>
    </p:spTree>
    <p:extLst>
      <p:ext uri="{BB962C8B-B14F-4D97-AF65-F5344CB8AC3E}">
        <p14:creationId xmlns:p14="http://schemas.microsoft.com/office/powerpoint/2010/main" val="42283558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1219852"/>
          </a:xfrm>
        </p:spPr>
        <p:txBody>
          <a:bodyPr/>
          <a:lstStyle/>
          <a:p>
            <a:pPr algn="ctr"/>
            <a:r>
              <a:rPr lang="en-US" sz="2400" dirty="0"/>
              <a:t>Extended Timelines for Trial Closeout Using EHR Data</a:t>
            </a:r>
          </a:p>
        </p:txBody>
      </p:sp>
      <p:sp>
        <p:nvSpPr>
          <p:cNvPr id="51" name="Rectangle 50"/>
          <p:cNvSpPr/>
          <p:nvPr/>
        </p:nvSpPr>
        <p:spPr>
          <a:xfrm flipH="1">
            <a:off x="1343474" y="4299193"/>
            <a:ext cx="30363" cy="868857"/>
          </a:xfrm>
          <a:prstGeom prst="rect">
            <a:avLst/>
          </a:prstGeom>
          <a:solidFill>
            <a:schemeClr val="tx2">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28" name="Rectangle 27"/>
          <p:cNvSpPr/>
          <p:nvPr/>
        </p:nvSpPr>
        <p:spPr>
          <a:xfrm>
            <a:off x="7274538" y="5247301"/>
            <a:ext cx="30363" cy="868857"/>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26" name="Rectangle 25"/>
          <p:cNvSpPr/>
          <p:nvPr/>
        </p:nvSpPr>
        <p:spPr>
          <a:xfrm>
            <a:off x="2517491" y="5259713"/>
            <a:ext cx="30363" cy="1030215"/>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0" name="Rectangle 29"/>
          <p:cNvSpPr/>
          <p:nvPr/>
        </p:nvSpPr>
        <p:spPr>
          <a:xfrm flipH="1">
            <a:off x="4929638" y="5394156"/>
            <a:ext cx="46332" cy="65036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29" name="Rectangle 28"/>
          <p:cNvSpPr/>
          <p:nvPr/>
        </p:nvSpPr>
        <p:spPr>
          <a:xfrm>
            <a:off x="6062719" y="4143565"/>
            <a:ext cx="32606" cy="868857"/>
          </a:xfrm>
          <a:prstGeom prst="rect">
            <a:avLst/>
          </a:prstGeom>
          <a:solidFill>
            <a:srgbClr val="AF09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27" name="Rectangle 26"/>
          <p:cNvSpPr/>
          <p:nvPr/>
        </p:nvSpPr>
        <p:spPr>
          <a:xfrm>
            <a:off x="3768971" y="4155024"/>
            <a:ext cx="36074" cy="868857"/>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 name="Chevron 2"/>
          <p:cNvSpPr/>
          <p:nvPr/>
        </p:nvSpPr>
        <p:spPr>
          <a:xfrm>
            <a:off x="3173208" y="5012423"/>
            <a:ext cx="1245213" cy="399953"/>
          </a:xfrm>
          <a:prstGeom prst="chevron">
            <a:avLst>
              <a:gd name="adj" fmla="val 34906"/>
            </a:avLst>
          </a:prstGeom>
          <a:solidFill>
            <a:schemeClr val="accent6">
              <a:lumMod val="75000"/>
            </a:schemeClr>
          </a:solidFill>
          <a:ln>
            <a:solidFill>
              <a:schemeClr val="accent6">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11" name="Chevron 10"/>
          <p:cNvSpPr/>
          <p:nvPr/>
        </p:nvSpPr>
        <p:spPr>
          <a:xfrm>
            <a:off x="5529709" y="5012422"/>
            <a:ext cx="1209367" cy="399954"/>
          </a:xfrm>
          <a:prstGeom prst="chevron">
            <a:avLst>
              <a:gd name="adj" fmla="val 324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12" name="Chevron 11"/>
          <p:cNvSpPr/>
          <p:nvPr/>
        </p:nvSpPr>
        <p:spPr>
          <a:xfrm>
            <a:off x="4388157" y="5012423"/>
            <a:ext cx="1178976" cy="399953"/>
          </a:xfrm>
          <a:prstGeom prst="chevron">
            <a:avLst>
              <a:gd name="adj" fmla="val 34012"/>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13" name="Chevron 12"/>
          <p:cNvSpPr/>
          <p:nvPr/>
        </p:nvSpPr>
        <p:spPr>
          <a:xfrm>
            <a:off x="6706297" y="5006341"/>
            <a:ext cx="1207320" cy="406035"/>
          </a:xfrm>
          <a:prstGeom prst="chevron">
            <a:avLst>
              <a:gd name="adj" fmla="val 31544"/>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21" name="Oval 20"/>
          <p:cNvSpPr/>
          <p:nvPr/>
        </p:nvSpPr>
        <p:spPr>
          <a:xfrm>
            <a:off x="2011362" y="5594888"/>
            <a:ext cx="1056180" cy="981246"/>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1" name="TextBox 30"/>
          <p:cNvSpPr txBox="1"/>
          <p:nvPr/>
        </p:nvSpPr>
        <p:spPr>
          <a:xfrm>
            <a:off x="1969377" y="5858319"/>
            <a:ext cx="114926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Vital Status Sweep</a:t>
            </a:r>
          </a:p>
        </p:txBody>
      </p:sp>
      <p:sp>
        <p:nvSpPr>
          <p:cNvPr id="32" name="Oval 31"/>
          <p:cNvSpPr/>
          <p:nvPr/>
        </p:nvSpPr>
        <p:spPr>
          <a:xfrm>
            <a:off x="3247140" y="3782296"/>
            <a:ext cx="1065352" cy="1026168"/>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3" name="Oval 32"/>
          <p:cNvSpPr/>
          <p:nvPr/>
        </p:nvSpPr>
        <p:spPr>
          <a:xfrm>
            <a:off x="4410276" y="5594306"/>
            <a:ext cx="1065352" cy="1026168"/>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4" name="Oval 33"/>
          <p:cNvSpPr/>
          <p:nvPr/>
        </p:nvSpPr>
        <p:spPr>
          <a:xfrm>
            <a:off x="5546363" y="3793754"/>
            <a:ext cx="1065352" cy="1026168"/>
          </a:xfrm>
          <a:prstGeom prst="ellipse">
            <a:avLst/>
          </a:prstGeom>
          <a:solidFill>
            <a:srgbClr val="AF09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5" name="Oval 34"/>
          <p:cNvSpPr/>
          <p:nvPr/>
        </p:nvSpPr>
        <p:spPr>
          <a:xfrm>
            <a:off x="6742394" y="5589979"/>
            <a:ext cx="1065352" cy="1026168"/>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36" name="TextBox 35"/>
          <p:cNvSpPr txBox="1"/>
          <p:nvPr/>
        </p:nvSpPr>
        <p:spPr>
          <a:xfrm>
            <a:off x="4285953" y="5890628"/>
            <a:ext cx="13395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PRO Recon Records</a:t>
            </a:r>
          </a:p>
        </p:txBody>
      </p:sp>
      <p:sp>
        <p:nvSpPr>
          <p:cNvPr id="37" name="TextBox 36"/>
          <p:cNvSpPr txBox="1"/>
          <p:nvPr/>
        </p:nvSpPr>
        <p:spPr>
          <a:xfrm>
            <a:off x="6720075" y="5870609"/>
            <a:ext cx="11435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Final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Report</a:t>
            </a:r>
          </a:p>
        </p:txBody>
      </p:sp>
      <p:sp>
        <p:nvSpPr>
          <p:cNvPr id="38" name="TextBox 37"/>
          <p:cNvSpPr txBox="1"/>
          <p:nvPr/>
        </p:nvSpPr>
        <p:spPr>
          <a:xfrm>
            <a:off x="5416949" y="4074144"/>
            <a:ext cx="131339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Database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Lock</a:t>
            </a:r>
          </a:p>
        </p:txBody>
      </p:sp>
      <p:sp>
        <p:nvSpPr>
          <p:cNvPr id="39" name="TextBox 38"/>
          <p:cNvSpPr txBox="1"/>
          <p:nvPr/>
        </p:nvSpPr>
        <p:spPr>
          <a:xfrm>
            <a:off x="3210584" y="4061109"/>
            <a:ext cx="11435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Final CDM Query</a:t>
            </a:r>
          </a:p>
        </p:txBody>
      </p:sp>
      <p:sp>
        <p:nvSpPr>
          <p:cNvPr id="40" name="TextBox 39"/>
          <p:cNvSpPr txBox="1"/>
          <p:nvPr/>
        </p:nvSpPr>
        <p:spPr>
          <a:xfrm>
            <a:off x="3360000" y="5073666"/>
            <a:ext cx="92379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Feb 2020</a:t>
            </a:r>
          </a:p>
        </p:txBody>
      </p:sp>
      <p:sp>
        <p:nvSpPr>
          <p:cNvPr id="42" name="TextBox 41"/>
          <p:cNvSpPr txBox="1"/>
          <p:nvPr/>
        </p:nvSpPr>
        <p:spPr>
          <a:xfrm>
            <a:off x="4481218" y="5066613"/>
            <a:ext cx="10685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March 2020</a:t>
            </a:r>
          </a:p>
        </p:txBody>
      </p:sp>
      <p:sp>
        <p:nvSpPr>
          <p:cNvPr id="43" name="TextBox 42"/>
          <p:cNvSpPr txBox="1"/>
          <p:nvPr/>
        </p:nvSpPr>
        <p:spPr>
          <a:xfrm>
            <a:off x="5626269" y="5069991"/>
            <a:ext cx="9492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April 2020</a:t>
            </a:r>
          </a:p>
        </p:txBody>
      </p:sp>
      <p:sp>
        <p:nvSpPr>
          <p:cNvPr id="44" name="TextBox 43"/>
          <p:cNvSpPr txBox="1"/>
          <p:nvPr/>
        </p:nvSpPr>
        <p:spPr>
          <a:xfrm>
            <a:off x="6827062" y="5069381"/>
            <a:ext cx="93166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June 2020</a:t>
            </a:r>
          </a:p>
        </p:txBody>
      </p:sp>
      <p:sp>
        <p:nvSpPr>
          <p:cNvPr id="46" name="Pentagon 45"/>
          <p:cNvSpPr/>
          <p:nvPr/>
        </p:nvSpPr>
        <p:spPr>
          <a:xfrm>
            <a:off x="748146" y="5023881"/>
            <a:ext cx="1235542" cy="378800"/>
          </a:xfrm>
          <a:prstGeom prst="homePlate">
            <a:avLst>
              <a:gd name="adj" fmla="val 37421"/>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E"/>
              </a:solidFill>
              <a:effectLst/>
              <a:uLnTx/>
              <a:uFillTx/>
              <a:latin typeface="Arial"/>
              <a:ea typeface="+mn-ea"/>
              <a:cs typeface="+mn-cs"/>
            </a:endParaRPr>
          </a:p>
        </p:txBody>
      </p:sp>
      <p:sp>
        <p:nvSpPr>
          <p:cNvPr id="47" name="Oval 46"/>
          <p:cNvSpPr/>
          <p:nvPr/>
        </p:nvSpPr>
        <p:spPr>
          <a:xfrm>
            <a:off x="845833" y="3782296"/>
            <a:ext cx="1056180" cy="981246"/>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48" name="TextBox 47"/>
          <p:cNvSpPr txBox="1"/>
          <p:nvPr/>
        </p:nvSpPr>
        <p:spPr>
          <a:xfrm>
            <a:off x="799204" y="3940844"/>
            <a:ext cx="114926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Common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Study 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Date</a:t>
            </a:r>
          </a:p>
        </p:txBody>
      </p:sp>
      <p:sp>
        <p:nvSpPr>
          <p:cNvPr id="49" name="TextBox 48"/>
          <p:cNvSpPr txBox="1"/>
          <p:nvPr/>
        </p:nvSpPr>
        <p:spPr>
          <a:xfrm>
            <a:off x="807166" y="5063888"/>
            <a:ext cx="113845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Dec 31, 2019</a:t>
            </a:r>
          </a:p>
        </p:txBody>
      </p:sp>
      <p:sp>
        <p:nvSpPr>
          <p:cNvPr id="50" name="Chevron 49"/>
          <p:cNvSpPr/>
          <p:nvPr/>
        </p:nvSpPr>
        <p:spPr>
          <a:xfrm>
            <a:off x="1954790" y="5012423"/>
            <a:ext cx="1245213" cy="399953"/>
          </a:xfrm>
          <a:prstGeom prst="chevron">
            <a:avLst>
              <a:gd name="adj" fmla="val 34906"/>
            </a:avLst>
          </a:prstGeom>
          <a:gradFill>
            <a:gsLst>
              <a:gs pos="0">
                <a:schemeClr val="accent1">
                  <a:tint val="100000"/>
                  <a:shade val="100000"/>
                  <a:satMod val="130000"/>
                </a:schemeClr>
              </a:gs>
              <a:gs pos="100000">
                <a:schemeClr val="accent1">
                  <a:tint val="50000"/>
                  <a:shade val="100000"/>
                  <a:satMod val="350000"/>
                </a:schemeClr>
              </a:gs>
            </a:gsLst>
            <a:lin ang="16200000" scaled="0"/>
          </a:gradFill>
          <a:ln>
            <a:solidFill>
              <a:schemeClr val="accent6">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4" name="TextBox 3"/>
          <p:cNvSpPr txBox="1"/>
          <p:nvPr/>
        </p:nvSpPr>
        <p:spPr>
          <a:xfrm>
            <a:off x="2144659" y="5066613"/>
            <a:ext cx="10126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Jan 2020</a:t>
            </a:r>
          </a:p>
        </p:txBody>
      </p:sp>
      <p:sp>
        <p:nvSpPr>
          <p:cNvPr id="54" name="Rectangle 53"/>
          <p:cNvSpPr/>
          <p:nvPr/>
        </p:nvSpPr>
        <p:spPr>
          <a:xfrm flipH="1">
            <a:off x="1343475" y="1949777"/>
            <a:ext cx="30363" cy="906316"/>
          </a:xfrm>
          <a:prstGeom prst="rect">
            <a:avLst/>
          </a:prstGeom>
          <a:solidFill>
            <a:schemeClr val="tx2">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55" name="Rectangle 54"/>
          <p:cNvSpPr/>
          <p:nvPr/>
        </p:nvSpPr>
        <p:spPr>
          <a:xfrm>
            <a:off x="7274538" y="2938761"/>
            <a:ext cx="30363" cy="906316"/>
          </a:xfrm>
          <a:prstGeom prst="rect">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56" name="Rectangle 55"/>
          <p:cNvSpPr/>
          <p:nvPr/>
        </p:nvSpPr>
        <p:spPr>
          <a:xfrm>
            <a:off x="2517492" y="2951709"/>
            <a:ext cx="30363" cy="107463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57" name="Rectangle 56"/>
          <p:cNvSpPr/>
          <p:nvPr/>
        </p:nvSpPr>
        <p:spPr>
          <a:xfrm flipH="1">
            <a:off x="4944858" y="2951709"/>
            <a:ext cx="30363" cy="90631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58" name="Rectangle 57"/>
          <p:cNvSpPr/>
          <p:nvPr/>
        </p:nvSpPr>
        <p:spPr>
          <a:xfrm>
            <a:off x="6062720" y="1787440"/>
            <a:ext cx="32606" cy="906316"/>
          </a:xfrm>
          <a:prstGeom prst="rect">
            <a:avLst/>
          </a:prstGeom>
          <a:solidFill>
            <a:srgbClr val="AF09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59" name="Rectangle 58"/>
          <p:cNvSpPr/>
          <p:nvPr/>
        </p:nvSpPr>
        <p:spPr>
          <a:xfrm>
            <a:off x="3768972" y="1799393"/>
            <a:ext cx="36074" cy="906316"/>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60" name="Chevron 59"/>
          <p:cNvSpPr/>
          <p:nvPr/>
        </p:nvSpPr>
        <p:spPr>
          <a:xfrm>
            <a:off x="3173209" y="2693757"/>
            <a:ext cx="1245213" cy="417196"/>
          </a:xfrm>
          <a:prstGeom prst="chevron">
            <a:avLst>
              <a:gd name="adj" fmla="val 34906"/>
            </a:avLst>
          </a:prstGeom>
          <a:solidFill>
            <a:schemeClr val="accent6">
              <a:lumMod val="75000"/>
            </a:schemeClr>
          </a:solidFill>
          <a:ln>
            <a:solidFill>
              <a:schemeClr val="accent6">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61" name="Chevron 60"/>
          <p:cNvSpPr/>
          <p:nvPr/>
        </p:nvSpPr>
        <p:spPr>
          <a:xfrm>
            <a:off x="5529709" y="2693756"/>
            <a:ext cx="1209367" cy="417198"/>
          </a:xfrm>
          <a:prstGeom prst="chevron">
            <a:avLst>
              <a:gd name="adj" fmla="val 32449"/>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62" name="Chevron 61"/>
          <p:cNvSpPr/>
          <p:nvPr/>
        </p:nvSpPr>
        <p:spPr>
          <a:xfrm>
            <a:off x="4388158" y="2693757"/>
            <a:ext cx="1178976" cy="417196"/>
          </a:xfrm>
          <a:prstGeom prst="chevron">
            <a:avLst>
              <a:gd name="adj" fmla="val 34012"/>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63" name="Chevron 62"/>
          <p:cNvSpPr/>
          <p:nvPr/>
        </p:nvSpPr>
        <p:spPr>
          <a:xfrm>
            <a:off x="6706297" y="2687412"/>
            <a:ext cx="1207320" cy="423541"/>
          </a:xfrm>
          <a:prstGeom prst="chevron">
            <a:avLst>
              <a:gd name="adj" fmla="val 31544"/>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64" name="Oval 63"/>
          <p:cNvSpPr/>
          <p:nvPr/>
        </p:nvSpPr>
        <p:spPr>
          <a:xfrm>
            <a:off x="2011363" y="3301335"/>
            <a:ext cx="1056180" cy="1023551"/>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65" name="TextBox 64"/>
          <p:cNvSpPr txBox="1"/>
          <p:nvPr/>
        </p:nvSpPr>
        <p:spPr>
          <a:xfrm>
            <a:off x="1969377" y="3491554"/>
            <a:ext cx="11492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E">
                    <a:lumMod val="50000"/>
                  </a:srgbClr>
                </a:solidFill>
                <a:effectLst/>
                <a:uLnTx/>
                <a:uFillTx/>
                <a:latin typeface="Calibri" panose="020F0502020204030204" pitchFamily="34" charset="0"/>
                <a:ea typeface="+mn-ea"/>
                <a:cs typeface="+mn-cs"/>
              </a:rPr>
              <a:t>WE ARE HERE</a:t>
            </a:r>
          </a:p>
        </p:txBody>
      </p:sp>
      <p:sp>
        <p:nvSpPr>
          <p:cNvPr id="66" name="Oval 65"/>
          <p:cNvSpPr/>
          <p:nvPr/>
        </p:nvSpPr>
        <p:spPr>
          <a:xfrm>
            <a:off x="3247140" y="1410595"/>
            <a:ext cx="1065352" cy="1070409"/>
          </a:xfrm>
          <a:prstGeom prst="ellips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67" name="Oval 66"/>
          <p:cNvSpPr/>
          <p:nvPr/>
        </p:nvSpPr>
        <p:spPr>
          <a:xfrm>
            <a:off x="4423596" y="3309873"/>
            <a:ext cx="1065352" cy="1070409"/>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68" name="Oval 67"/>
          <p:cNvSpPr/>
          <p:nvPr/>
        </p:nvSpPr>
        <p:spPr>
          <a:xfrm>
            <a:off x="5546363" y="1422547"/>
            <a:ext cx="1065352" cy="1070409"/>
          </a:xfrm>
          <a:prstGeom prst="ellipse">
            <a:avLst/>
          </a:prstGeom>
          <a:solidFill>
            <a:srgbClr val="AF09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69" name="Oval 68"/>
          <p:cNvSpPr/>
          <p:nvPr/>
        </p:nvSpPr>
        <p:spPr>
          <a:xfrm>
            <a:off x="6742394" y="3296213"/>
            <a:ext cx="1065352" cy="1070409"/>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70" name="TextBox 69"/>
          <p:cNvSpPr txBox="1"/>
          <p:nvPr/>
        </p:nvSpPr>
        <p:spPr>
          <a:xfrm>
            <a:off x="4285953" y="3368444"/>
            <a:ext cx="133957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EOS 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non-int. &amp; rescues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~5K pts</a:t>
            </a:r>
          </a:p>
        </p:txBody>
      </p:sp>
      <p:sp>
        <p:nvSpPr>
          <p:cNvPr id="71" name="TextBox 70"/>
          <p:cNvSpPr txBox="1"/>
          <p:nvPr/>
        </p:nvSpPr>
        <p:spPr>
          <a:xfrm>
            <a:off x="6709493" y="3387967"/>
            <a:ext cx="114352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EOS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April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Last 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~1K pts </a:t>
            </a:r>
          </a:p>
        </p:txBody>
      </p:sp>
      <p:sp>
        <p:nvSpPr>
          <p:cNvPr id="72" name="TextBox 71"/>
          <p:cNvSpPr txBox="1"/>
          <p:nvPr/>
        </p:nvSpPr>
        <p:spPr>
          <a:xfrm>
            <a:off x="5427435" y="1611257"/>
            <a:ext cx="1313397"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EOS Visit  &gt;April 2019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~9K </a:t>
            </a:r>
          </a:p>
        </p:txBody>
      </p:sp>
      <p:sp>
        <p:nvSpPr>
          <p:cNvPr id="73" name="TextBox 72"/>
          <p:cNvSpPr txBox="1"/>
          <p:nvPr/>
        </p:nvSpPr>
        <p:spPr>
          <a:xfrm>
            <a:off x="3210584" y="1711590"/>
            <a:ext cx="11435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Recruitment Ends</a:t>
            </a:r>
          </a:p>
        </p:txBody>
      </p:sp>
      <p:sp>
        <p:nvSpPr>
          <p:cNvPr id="74" name="TextBox 73"/>
          <p:cNvSpPr txBox="1"/>
          <p:nvPr/>
        </p:nvSpPr>
        <p:spPr>
          <a:xfrm>
            <a:off x="3323066" y="2766938"/>
            <a:ext cx="95178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May 2019</a:t>
            </a:r>
          </a:p>
        </p:txBody>
      </p:sp>
      <p:sp>
        <p:nvSpPr>
          <p:cNvPr id="75" name="TextBox 74"/>
          <p:cNvSpPr txBox="1"/>
          <p:nvPr/>
        </p:nvSpPr>
        <p:spPr>
          <a:xfrm>
            <a:off x="4528131" y="2764138"/>
            <a:ext cx="10278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Oct 1, 2019</a:t>
            </a:r>
          </a:p>
        </p:txBody>
      </p:sp>
      <p:sp>
        <p:nvSpPr>
          <p:cNvPr id="76" name="TextBox 75"/>
          <p:cNvSpPr txBox="1"/>
          <p:nvPr/>
        </p:nvSpPr>
        <p:spPr>
          <a:xfrm>
            <a:off x="5627363" y="2753807"/>
            <a:ext cx="106740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Nov 1, 2019</a:t>
            </a:r>
          </a:p>
        </p:txBody>
      </p:sp>
      <p:sp>
        <p:nvSpPr>
          <p:cNvPr id="77" name="TextBox 76"/>
          <p:cNvSpPr txBox="1"/>
          <p:nvPr/>
        </p:nvSpPr>
        <p:spPr>
          <a:xfrm>
            <a:off x="6768933" y="2764698"/>
            <a:ext cx="122289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Nov-Dec 2019</a:t>
            </a:r>
          </a:p>
        </p:txBody>
      </p:sp>
      <p:sp>
        <p:nvSpPr>
          <p:cNvPr id="78" name="Pentagon 77"/>
          <p:cNvSpPr/>
          <p:nvPr/>
        </p:nvSpPr>
        <p:spPr>
          <a:xfrm>
            <a:off x="748147" y="2705709"/>
            <a:ext cx="1235542" cy="395132"/>
          </a:xfrm>
          <a:prstGeom prst="homePlate">
            <a:avLst>
              <a:gd name="adj" fmla="val 37421"/>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E"/>
              </a:solidFill>
              <a:effectLst/>
              <a:uLnTx/>
              <a:uFillTx/>
              <a:latin typeface="Arial"/>
              <a:ea typeface="+mn-ea"/>
              <a:cs typeface="+mn-cs"/>
            </a:endParaRPr>
          </a:p>
        </p:txBody>
      </p:sp>
      <p:sp>
        <p:nvSpPr>
          <p:cNvPr id="79" name="Oval 78"/>
          <p:cNvSpPr/>
          <p:nvPr/>
        </p:nvSpPr>
        <p:spPr>
          <a:xfrm>
            <a:off x="845834" y="1410595"/>
            <a:ext cx="1056180" cy="1023551"/>
          </a:xfrm>
          <a:prstGeom prst="ellips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
        <p:nvSpPr>
          <p:cNvPr id="80" name="TextBox 79"/>
          <p:cNvSpPr txBox="1"/>
          <p:nvPr/>
        </p:nvSpPr>
        <p:spPr>
          <a:xfrm>
            <a:off x="748148" y="1715276"/>
            <a:ext cx="1219402" cy="570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Recruitment Began</a:t>
            </a:r>
          </a:p>
        </p:txBody>
      </p:sp>
      <p:sp>
        <p:nvSpPr>
          <p:cNvPr id="81" name="TextBox 80"/>
          <p:cNvSpPr txBox="1"/>
          <p:nvPr/>
        </p:nvSpPr>
        <p:spPr>
          <a:xfrm>
            <a:off x="864532" y="2749311"/>
            <a:ext cx="1004262" cy="33535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April 2016</a:t>
            </a:r>
          </a:p>
        </p:txBody>
      </p:sp>
      <p:sp>
        <p:nvSpPr>
          <p:cNvPr id="82" name="Chevron 81"/>
          <p:cNvSpPr/>
          <p:nvPr/>
        </p:nvSpPr>
        <p:spPr>
          <a:xfrm>
            <a:off x="1954791" y="2693757"/>
            <a:ext cx="1245213" cy="417196"/>
          </a:xfrm>
          <a:prstGeom prst="chevron">
            <a:avLst>
              <a:gd name="adj" fmla="val 34906"/>
            </a:avLst>
          </a:prstGeom>
          <a:gradFill>
            <a:gsLst>
              <a:gs pos="0">
                <a:schemeClr val="accent1">
                  <a:tint val="100000"/>
                  <a:shade val="100000"/>
                  <a:satMod val="130000"/>
                </a:schemeClr>
              </a:gs>
              <a:gs pos="100000">
                <a:schemeClr val="accent1">
                  <a:tint val="50000"/>
                  <a:shade val="100000"/>
                  <a:satMod val="350000"/>
                </a:schemeClr>
              </a:gs>
            </a:gsLst>
            <a:lin ang="16200000" scaled="0"/>
          </a:gradFill>
          <a:ln>
            <a:solidFill>
              <a:schemeClr val="accent6">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B3C3E"/>
              </a:solidFill>
              <a:effectLst/>
              <a:uLnTx/>
              <a:uFillTx/>
              <a:latin typeface="Arial"/>
              <a:ea typeface="+mn-ea"/>
              <a:cs typeface="+mn-cs"/>
            </a:endParaRPr>
          </a:p>
        </p:txBody>
      </p:sp>
      <p:sp>
        <p:nvSpPr>
          <p:cNvPr id="83" name="TextBox 82"/>
          <p:cNvSpPr txBox="1"/>
          <p:nvPr/>
        </p:nvSpPr>
        <p:spPr>
          <a:xfrm>
            <a:off x="2076605" y="2753298"/>
            <a:ext cx="9171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E"/>
                </a:solidFill>
                <a:effectLst/>
                <a:uLnTx/>
                <a:uFillTx/>
                <a:latin typeface="Calibri" panose="020F0502020204030204" pitchFamily="34" charset="0"/>
                <a:ea typeface="+mn-ea"/>
                <a:cs typeface="+mn-cs"/>
              </a:rPr>
              <a:t>Mar 2019</a:t>
            </a:r>
          </a:p>
        </p:txBody>
      </p:sp>
    </p:spTree>
    <p:extLst>
      <p:ext uri="{BB962C8B-B14F-4D97-AF65-F5344CB8AC3E}">
        <p14:creationId xmlns:p14="http://schemas.microsoft.com/office/powerpoint/2010/main" val="4281480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93859" cy="857250"/>
          </a:xfrm>
        </p:spPr>
        <p:txBody>
          <a:bodyPr/>
          <a:lstStyle/>
          <a:p>
            <a:pPr algn="ctr"/>
            <a:r>
              <a:rPr lang="en-US" sz="2400" dirty="0"/>
              <a:t>Realities of EHR-Facilitated Longitudinal Endpoint Ascertainment and Classification </a:t>
            </a:r>
          </a:p>
        </p:txBody>
      </p:sp>
      <p:sp>
        <p:nvSpPr>
          <p:cNvPr id="3" name="Content Placeholder 2"/>
          <p:cNvSpPr>
            <a:spLocks noGrp="1"/>
          </p:cNvSpPr>
          <p:nvPr>
            <p:ph idx="1"/>
          </p:nvPr>
        </p:nvSpPr>
        <p:spPr>
          <a:xfrm>
            <a:off x="838200" y="1676400"/>
            <a:ext cx="7467600" cy="3810149"/>
          </a:xfrm>
        </p:spPr>
        <p:txBody>
          <a:bodyPr/>
          <a:lstStyle/>
          <a:p>
            <a:r>
              <a:rPr lang="en-US" sz="2000" dirty="0">
                <a:solidFill>
                  <a:srgbClr val="023873"/>
                </a:solidFill>
              </a:rPr>
              <a:t>Approximately 30% of patient-reported hospitalizations occur ”out of network” and not captured in local EHR databases</a:t>
            </a:r>
          </a:p>
          <a:p>
            <a:pPr lvl="1"/>
            <a:r>
              <a:rPr lang="en-US" sz="2000" i="1" dirty="0">
                <a:solidFill>
                  <a:srgbClr val="023873"/>
                </a:solidFill>
              </a:rPr>
              <a:t>Up front consent from participants for medical record release needed to facilitate retrieval of source data</a:t>
            </a:r>
          </a:p>
          <a:p>
            <a:r>
              <a:rPr lang="en-US" sz="2000" dirty="0">
                <a:solidFill>
                  <a:srgbClr val="023873"/>
                </a:solidFill>
              </a:rPr>
              <a:t>Periodic direct patient contact essential to ensure complete ascertainment of all potential trial-related endpoints</a:t>
            </a:r>
          </a:p>
          <a:p>
            <a:pPr lvl="1"/>
            <a:r>
              <a:rPr lang="en-US" sz="2000" i="1" dirty="0">
                <a:solidFill>
                  <a:srgbClr val="023873"/>
                </a:solidFill>
              </a:rPr>
              <a:t>Central telephone call center needed to complete contacts for non-internet participants, those who missed scheduled electronic contacts, and to retrieve ”out of network” records</a:t>
            </a:r>
          </a:p>
          <a:p>
            <a:r>
              <a:rPr lang="en-US" sz="2000" dirty="0">
                <a:solidFill>
                  <a:srgbClr val="023873"/>
                </a:solidFill>
              </a:rPr>
              <a:t>Majority of deaths occur out of hospital and are thus not captured in EHR data surveillance</a:t>
            </a:r>
          </a:p>
          <a:p>
            <a:pPr lvl="1"/>
            <a:r>
              <a:rPr lang="en-US" sz="2000" i="1" dirty="0">
                <a:solidFill>
                  <a:srgbClr val="023873"/>
                </a:solidFill>
              </a:rPr>
              <a:t>NDI data latency of 18 months not feasible for death ascertainment for a prospective trial</a:t>
            </a:r>
          </a:p>
        </p:txBody>
      </p:sp>
      <p:sp>
        <p:nvSpPr>
          <p:cNvPr id="7" name="TextBox 6"/>
          <p:cNvSpPr txBox="1"/>
          <p:nvPr/>
        </p:nvSpPr>
        <p:spPr>
          <a:xfrm>
            <a:off x="6463920" y="6246167"/>
            <a:ext cx="250265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r>
              <a:rPr kumimoji="0" lang="en-US" sz="1200" b="0" i="0" u="none" strike="noStrike" kern="1200" cap="none" spc="0" normalizeH="0" baseline="0" noProof="0" dirty="0">
                <a:ln>
                  <a:noFill/>
                </a:ln>
                <a:solidFill>
                  <a:srgbClr val="023873"/>
                </a:solidFill>
                <a:effectLst/>
                <a:uLnTx/>
                <a:uFillTx/>
                <a:latin typeface="Arial"/>
                <a:ea typeface="ＭＳ Ｐゴシック" charset="0"/>
                <a:cs typeface="+mn-cs"/>
              </a:rPr>
              <a:t>ClinicalTrials.gov: NCT02697916</a:t>
            </a:r>
          </a:p>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endParaRPr kumimoji="0" lang="en-US" sz="1200" b="0" i="0" u="none" strike="noStrike" kern="1200" cap="none" spc="0" normalizeH="0" baseline="0" noProof="0" dirty="0">
              <a:ln>
                <a:noFill/>
              </a:ln>
              <a:solidFill>
                <a:srgbClr val="3B3C3E"/>
              </a:solidFill>
              <a:effectLst/>
              <a:uLnTx/>
              <a:uFillTx/>
              <a:latin typeface="Arial"/>
              <a:ea typeface="ＭＳ Ｐゴシック" charset="0"/>
              <a:cs typeface="+mn-cs"/>
            </a:endParaRPr>
          </a:p>
        </p:txBody>
      </p:sp>
    </p:spTree>
    <p:extLst>
      <p:ext uri="{BB962C8B-B14F-4D97-AF65-F5344CB8AC3E}">
        <p14:creationId xmlns:p14="http://schemas.microsoft.com/office/powerpoint/2010/main" val="355867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Lessons Learned – </a:t>
            </a:r>
            <a:br>
              <a:rPr lang="en-US" sz="3200" dirty="0"/>
            </a:br>
            <a:r>
              <a:rPr lang="en-US" sz="2800" b="0" i="1" dirty="0"/>
              <a:t>Supporting Sites/Health Systems to Succeed</a:t>
            </a:r>
          </a:p>
        </p:txBody>
      </p:sp>
    </p:spTree>
    <p:extLst>
      <p:ext uri="{BB962C8B-B14F-4D97-AF65-F5344CB8AC3E}">
        <p14:creationId xmlns:p14="http://schemas.microsoft.com/office/powerpoint/2010/main" val="4031681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1"/>
          </a:xfrm>
        </p:spPr>
        <p:txBody>
          <a:bodyPr/>
          <a:lstStyle/>
          <a:p>
            <a:pPr algn="ctr"/>
            <a:r>
              <a:rPr lang="en-US" sz="2600" kern="0" dirty="0">
                <a:solidFill>
                  <a:srgbClr val="002D81"/>
                </a:solidFill>
                <a:ea typeface="ＭＳ Ｐゴシック" charset="0"/>
              </a:rPr>
              <a:t>Lessons Learned for Site Selection </a:t>
            </a:r>
            <a:br>
              <a:rPr lang="en-US" sz="2600" kern="0" dirty="0">
                <a:solidFill>
                  <a:srgbClr val="002D81"/>
                </a:solidFill>
                <a:ea typeface="ＭＳ Ｐゴシック" charset="0"/>
              </a:rPr>
            </a:br>
            <a:r>
              <a:rPr lang="en-US" sz="2600" kern="0" dirty="0">
                <a:solidFill>
                  <a:srgbClr val="002D81"/>
                </a:solidFill>
                <a:ea typeface="ＭＳ Ｐゴシック" charset="0"/>
              </a:rPr>
              <a:t>for EHR-Facilitated Trials </a:t>
            </a:r>
            <a:endParaRPr lang="en-US" sz="2600" dirty="0"/>
          </a:p>
        </p:txBody>
      </p:sp>
      <p:sp>
        <p:nvSpPr>
          <p:cNvPr id="4" name="Content Placeholder 5">
            <a:extLst>
              <a:ext uri="{FF2B5EF4-FFF2-40B4-BE49-F238E27FC236}">
                <a16:creationId xmlns:a16="http://schemas.microsoft.com/office/drawing/2014/main" id="{EBDCE49B-B8A3-E445-B71A-252612935232}"/>
              </a:ext>
            </a:extLst>
          </p:cNvPr>
          <p:cNvSpPr txBox="1">
            <a:spLocks/>
          </p:cNvSpPr>
          <p:nvPr/>
        </p:nvSpPr>
        <p:spPr>
          <a:xfrm>
            <a:off x="685800" y="1524000"/>
            <a:ext cx="7391400" cy="3962400"/>
          </a:xfrm>
          <a:prstGeom prst="rect">
            <a:avLst/>
          </a:prstGeom>
        </p:spPr>
        <p:txBody>
          <a:bodyPr vert="horz" lIns="0" tIns="45720" rIns="0" bIns="45720" rtlCol="0">
            <a:noAutofit/>
          </a:bodyPr>
          <a:lstStyle>
            <a:lvl1pPr marL="169065" indent="-169065" algn="l" defTabSz="342892" rtl="0" eaLnBrk="1" latinLnBrk="0" hangingPunct="1">
              <a:lnSpc>
                <a:spcPct val="94000"/>
              </a:lnSpc>
              <a:spcBef>
                <a:spcPts val="1200"/>
              </a:spcBef>
              <a:buClr>
                <a:schemeClr val="tx1"/>
              </a:buClr>
              <a:buSzPct val="110000"/>
              <a:buFont typeface="Wingdings" charset="2"/>
              <a:buChar char="§"/>
              <a:defRPr sz="1350" b="0" i="0" kern="1200">
                <a:solidFill>
                  <a:schemeClr val="bg2"/>
                </a:solidFill>
                <a:latin typeface="+mn-lt"/>
                <a:ea typeface="+mn-ea"/>
                <a:cs typeface="Arial"/>
              </a:defRPr>
            </a:lvl1pPr>
            <a:lvl2pPr marL="519100" indent="-176209" algn="l" defTabSz="342892" rtl="0" eaLnBrk="1" latinLnBrk="0" hangingPunct="1">
              <a:lnSpc>
                <a:spcPct val="94000"/>
              </a:lnSpc>
              <a:spcBef>
                <a:spcPts val="600"/>
              </a:spcBef>
              <a:buFont typeface="Arial"/>
              <a:buChar char="–"/>
              <a:defRPr sz="1350" b="0" i="0" kern="1200">
                <a:solidFill>
                  <a:schemeClr val="bg2"/>
                </a:solidFill>
                <a:latin typeface="+mn-lt"/>
                <a:ea typeface="+mn-ea"/>
                <a:cs typeface="Arial"/>
              </a:defRPr>
            </a:lvl2pPr>
            <a:lvl3pPr marL="857228" indent="-171446" algn="l" defTabSz="342892" rtl="0" eaLnBrk="1" latinLnBrk="0" hangingPunct="1">
              <a:lnSpc>
                <a:spcPct val="94000"/>
              </a:lnSpc>
              <a:spcBef>
                <a:spcPct val="20000"/>
              </a:spcBef>
              <a:buFont typeface="Arial"/>
              <a:buChar char="•"/>
              <a:defRPr sz="1350" b="0" i="0" kern="1200">
                <a:solidFill>
                  <a:schemeClr val="bg2"/>
                </a:solidFill>
                <a:latin typeface="+mn-lt"/>
                <a:ea typeface="+mn-ea"/>
                <a:cs typeface="Arial"/>
              </a:defRPr>
            </a:lvl3pPr>
            <a:lvl4pPr marL="1028675" indent="0" algn="l" defTabSz="342892" rtl="0" eaLnBrk="1" latinLnBrk="0" hangingPunct="1">
              <a:lnSpc>
                <a:spcPct val="94000"/>
              </a:lnSpc>
              <a:spcBef>
                <a:spcPct val="20000"/>
              </a:spcBef>
              <a:buFont typeface="Arial"/>
              <a:buNone/>
              <a:defRPr sz="1350" b="0" i="1" kern="1200">
                <a:solidFill>
                  <a:schemeClr val="bg2"/>
                </a:solidFill>
                <a:latin typeface="+mn-lt"/>
                <a:ea typeface="+mn-ea"/>
                <a:cs typeface="Arial"/>
              </a:defRPr>
            </a:lvl4pPr>
            <a:lvl5pPr marL="1235838" indent="-171446" algn="l" defTabSz="342892" rtl="0" eaLnBrk="1" latinLnBrk="0" hangingPunct="1">
              <a:lnSpc>
                <a:spcPct val="94000"/>
              </a:lnSpc>
              <a:spcBef>
                <a:spcPts val="0"/>
              </a:spcBef>
              <a:buFont typeface="Arial"/>
              <a:buChar char="–"/>
              <a:defRPr sz="1350" b="0" i="0" kern="1200">
                <a:solidFill>
                  <a:schemeClr val="bg2"/>
                </a:solidFill>
                <a:latin typeface="+mn-lt"/>
                <a:ea typeface="+mn-ea"/>
                <a:cs typeface="Arial"/>
              </a:defRPr>
            </a:lvl5pPr>
            <a:lvl6pPr marL="1885903" indent="-171446" algn="l" defTabSz="342892" rtl="0" eaLnBrk="1" latinLnBrk="0" hangingPunct="1">
              <a:spcBef>
                <a:spcPct val="20000"/>
              </a:spcBef>
              <a:buFont typeface="Arial"/>
              <a:buChar char="•"/>
              <a:defRPr sz="12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2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2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200" kern="1200">
                <a:solidFill>
                  <a:schemeClr val="tx1"/>
                </a:solidFill>
                <a:latin typeface="+mn-lt"/>
                <a:ea typeface="+mn-ea"/>
                <a:cs typeface="+mn-cs"/>
              </a:defRPr>
            </a:lvl9pPr>
          </a:lstStyle>
          <a:p>
            <a:pPr marL="169065" marR="0" lvl="0" indent="-169065" algn="l" defTabSz="342892" rtl="0" eaLnBrk="1" fontAlgn="auto" latinLnBrk="0" hangingPunct="1">
              <a:lnSpc>
                <a:spcPct val="94000"/>
              </a:lnSpc>
              <a:spcBef>
                <a:spcPts val="1200"/>
              </a:spcBef>
              <a:spcAft>
                <a:spcPts val="0"/>
              </a:spcAft>
              <a:buClr>
                <a:srgbClr val="003698"/>
              </a:buClr>
              <a:buSzPct val="110000"/>
              <a:buFont typeface="Wingdings" charset="2"/>
              <a:buChar char="§"/>
              <a:tabLst/>
              <a:defRPr/>
            </a:pPr>
            <a:r>
              <a:rPr kumimoji="0" lang="en-US" sz="2000" b="1" i="0" u="none" strike="noStrike" kern="1200" cap="none" spc="0" normalizeH="0" baseline="0" noProof="0" dirty="0">
                <a:ln>
                  <a:noFill/>
                </a:ln>
                <a:solidFill>
                  <a:srgbClr val="003698"/>
                </a:solidFill>
                <a:effectLst/>
                <a:uLnTx/>
                <a:uFillTx/>
                <a:latin typeface="Arial"/>
                <a:ea typeface="+mn-ea"/>
                <a:cs typeface="Arial"/>
              </a:rPr>
              <a:t>Experience: </a:t>
            </a:r>
            <a:r>
              <a:rPr kumimoji="0" lang="en-US" sz="2000" b="0" i="0" u="none" strike="noStrike" kern="1200" cap="none" spc="0" normalizeH="0" baseline="0" noProof="0" dirty="0">
                <a:ln>
                  <a:noFill/>
                </a:ln>
                <a:solidFill>
                  <a:srgbClr val="003698"/>
                </a:solidFill>
                <a:effectLst/>
                <a:uLnTx/>
                <a:uFillTx/>
                <a:latin typeface="Arial"/>
                <a:ea typeface="+mn-ea"/>
                <a:cs typeface="Arial"/>
              </a:rPr>
              <a:t>Sites/health systems with previous experience recruiting patients with the disease of interest with low rates of LTFU, early discontinuation, and withdrawal of consent</a:t>
            </a:r>
          </a:p>
          <a:p>
            <a:pPr marL="169065" marR="0" lvl="0" indent="-169065" algn="l" defTabSz="342892" rtl="0" eaLnBrk="1" fontAlgn="auto" latinLnBrk="0" hangingPunct="1">
              <a:lnSpc>
                <a:spcPct val="94000"/>
              </a:lnSpc>
              <a:spcBef>
                <a:spcPts val="1200"/>
              </a:spcBef>
              <a:spcAft>
                <a:spcPts val="0"/>
              </a:spcAft>
              <a:buClr>
                <a:srgbClr val="003698"/>
              </a:buClr>
              <a:buSzPct val="110000"/>
              <a:buFont typeface="Wingdings" charset="2"/>
              <a:buChar char="§"/>
              <a:tabLst/>
              <a:defRPr/>
            </a:pPr>
            <a:r>
              <a:rPr kumimoji="0" lang="en-US" sz="2000" b="1" i="0" u="none" strike="noStrike" kern="1200" cap="none" spc="0" normalizeH="0" baseline="0" noProof="0" dirty="0">
                <a:ln>
                  <a:noFill/>
                </a:ln>
                <a:solidFill>
                  <a:srgbClr val="003698"/>
                </a:solidFill>
                <a:effectLst/>
                <a:uLnTx/>
                <a:uFillTx/>
                <a:latin typeface="Arial"/>
                <a:ea typeface="+mn-ea"/>
                <a:cs typeface="Arial"/>
              </a:rPr>
              <a:t>Efficient Operations: </a:t>
            </a:r>
            <a:r>
              <a:rPr kumimoji="0" lang="en-US" sz="2000" b="0" i="0" u="none" strike="noStrike" kern="1200" cap="none" spc="0" normalizeH="0" baseline="0" noProof="0" dirty="0">
                <a:ln>
                  <a:noFill/>
                </a:ln>
                <a:solidFill>
                  <a:srgbClr val="003698"/>
                </a:solidFill>
                <a:effectLst/>
                <a:uLnTx/>
                <a:uFillTx/>
                <a:latin typeface="Arial"/>
                <a:ea typeface="+mn-ea"/>
                <a:cs typeface="Arial"/>
              </a:rPr>
              <a:t>willing to use a central IRB and allow central follow up via central web-based or telephone-based contact to augment local follow up leveraging EHR queries</a:t>
            </a:r>
          </a:p>
          <a:p>
            <a:pPr marL="169065" marR="0" lvl="0" indent="-169065" algn="l" defTabSz="342892" rtl="0" eaLnBrk="1" fontAlgn="auto" latinLnBrk="0" hangingPunct="1">
              <a:lnSpc>
                <a:spcPct val="94000"/>
              </a:lnSpc>
              <a:spcBef>
                <a:spcPts val="1200"/>
              </a:spcBef>
              <a:spcAft>
                <a:spcPts val="0"/>
              </a:spcAft>
              <a:buClr>
                <a:srgbClr val="003698"/>
              </a:buClr>
              <a:buSzPct val="110000"/>
              <a:buFont typeface="Wingdings" charset="2"/>
              <a:buChar char="§"/>
              <a:tabLst/>
              <a:defRPr/>
            </a:pPr>
            <a:r>
              <a:rPr kumimoji="0" lang="en-US" sz="2000" b="1" i="0" u="none" strike="noStrike" kern="1200" cap="none" spc="0" normalizeH="0" baseline="0" noProof="0" dirty="0">
                <a:ln>
                  <a:noFill/>
                </a:ln>
                <a:solidFill>
                  <a:srgbClr val="003698"/>
                </a:solidFill>
                <a:effectLst/>
                <a:uLnTx/>
                <a:uFillTx/>
                <a:latin typeface="Arial"/>
                <a:ea typeface="+mn-ea"/>
                <a:cs typeface="Arial"/>
              </a:rPr>
              <a:t>Track Record: </a:t>
            </a:r>
            <a:r>
              <a:rPr kumimoji="0" lang="en-US" sz="2000" b="0" i="0" u="none" strike="noStrike" kern="1200" cap="none" spc="0" normalizeH="0" baseline="0" noProof="0" dirty="0">
                <a:ln>
                  <a:noFill/>
                </a:ln>
                <a:solidFill>
                  <a:srgbClr val="003698"/>
                </a:solidFill>
                <a:effectLst/>
                <a:uLnTx/>
                <a:uFillTx/>
                <a:latin typeface="Arial"/>
                <a:ea typeface="+mn-ea"/>
                <a:cs typeface="Arial"/>
              </a:rPr>
              <a:t>evidence of sufficient expertise in curating and interrogating local EHR data warehouses to support patient identification and trial conduct </a:t>
            </a:r>
          </a:p>
          <a:p>
            <a:pPr marL="519100" marR="0" lvl="1" indent="-176209" algn="l" defTabSz="342892" rtl="0" eaLnBrk="1" fontAlgn="auto" latinLnBrk="0" hangingPunct="1">
              <a:lnSpc>
                <a:spcPct val="94000"/>
              </a:lnSpc>
              <a:spcBef>
                <a:spcPts val="600"/>
              </a:spcBef>
              <a:spcAft>
                <a:spcPts val="0"/>
              </a:spcAft>
              <a:buClrTx/>
              <a:buSzTx/>
              <a:buFont typeface="Arial"/>
              <a:buChar char="–"/>
              <a:tabLst/>
              <a:defRPr/>
            </a:pPr>
            <a:r>
              <a:rPr kumimoji="0" lang="en-US" sz="1800" b="0" i="1" u="none" strike="noStrike" kern="1200" cap="none" spc="0" normalizeH="0" baseline="0" noProof="0" dirty="0">
                <a:ln>
                  <a:noFill/>
                </a:ln>
                <a:solidFill>
                  <a:srgbClr val="003698"/>
                </a:solidFill>
                <a:effectLst/>
                <a:uLnTx/>
                <a:uFillTx/>
                <a:latin typeface="Arial"/>
                <a:ea typeface="+mn-ea"/>
                <a:cs typeface="Arial"/>
              </a:rPr>
              <a:t>Sites/health systems </a:t>
            </a:r>
            <a:r>
              <a:rPr kumimoji="0" lang="en-US" sz="1800" i="1" dirty="0">
                <a:solidFill>
                  <a:srgbClr val="003698"/>
                </a:solidFill>
                <a:latin typeface="Arial"/>
              </a:rPr>
              <a:t>need a viable </a:t>
            </a:r>
            <a:r>
              <a:rPr kumimoji="0" lang="en-US" sz="1800" b="0" i="1" u="none" strike="noStrike" kern="1200" cap="none" spc="0" normalizeH="0" baseline="0" noProof="0" dirty="0">
                <a:ln>
                  <a:noFill/>
                </a:ln>
                <a:solidFill>
                  <a:srgbClr val="003698"/>
                </a:solidFill>
                <a:effectLst/>
                <a:uLnTx/>
                <a:uFillTx/>
                <a:latin typeface="Arial"/>
                <a:ea typeface="+mn-ea"/>
                <a:cs typeface="Arial"/>
              </a:rPr>
              <a:t>recruitment plan that covers use of their EHR data to facilitate high-throughput screening, rapid patient outreach/contact, pre-consenting, and stakeholder engagement </a:t>
            </a:r>
          </a:p>
        </p:txBody>
      </p:sp>
    </p:spTree>
    <p:extLst>
      <p:ext uri="{BB962C8B-B14F-4D97-AF65-F5344CB8AC3E}">
        <p14:creationId xmlns:p14="http://schemas.microsoft.com/office/powerpoint/2010/main" val="1227119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93859" cy="857250"/>
          </a:xfrm>
        </p:spPr>
        <p:txBody>
          <a:bodyPr/>
          <a:lstStyle/>
          <a:p>
            <a:pPr algn="ctr"/>
            <a:r>
              <a:rPr lang="en-US" sz="2400" dirty="0"/>
              <a:t>Importance of Clinician Engagement for ADAPTABLE</a:t>
            </a:r>
          </a:p>
        </p:txBody>
      </p:sp>
      <p:sp>
        <p:nvSpPr>
          <p:cNvPr id="3" name="Content Placeholder 2"/>
          <p:cNvSpPr>
            <a:spLocks noGrp="1"/>
          </p:cNvSpPr>
          <p:nvPr>
            <p:ph idx="1"/>
          </p:nvPr>
        </p:nvSpPr>
        <p:spPr>
          <a:xfrm>
            <a:off x="838200" y="1676400"/>
            <a:ext cx="7467600" cy="3810149"/>
          </a:xfrm>
        </p:spPr>
        <p:txBody>
          <a:bodyPr/>
          <a:lstStyle/>
          <a:p>
            <a:r>
              <a:rPr lang="en-US" sz="2000" dirty="0">
                <a:solidFill>
                  <a:srgbClr val="023873"/>
                </a:solidFill>
              </a:rPr>
              <a:t>Local data science/informatics champions key initiators and drivers for developing </a:t>
            </a:r>
            <a:r>
              <a:rPr lang="en-US" sz="2000" dirty="0" err="1">
                <a:solidFill>
                  <a:srgbClr val="023873"/>
                </a:solidFill>
              </a:rPr>
              <a:t>PCORNet</a:t>
            </a:r>
            <a:r>
              <a:rPr lang="en-US" sz="2000" dirty="0">
                <a:solidFill>
                  <a:srgbClr val="023873"/>
                </a:solidFill>
              </a:rPr>
              <a:t> data infrastructure</a:t>
            </a:r>
          </a:p>
          <a:p>
            <a:pPr lvl="1"/>
            <a:r>
              <a:rPr lang="en-US" sz="2000" i="1" dirty="0">
                <a:solidFill>
                  <a:srgbClr val="023873"/>
                </a:solidFill>
              </a:rPr>
              <a:t>High quality EHR data systems not enough to recruit patients into a prospective intervention trial</a:t>
            </a:r>
          </a:p>
          <a:p>
            <a:r>
              <a:rPr lang="en-US" sz="2000" dirty="0">
                <a:solidFill>
                  <a:srgbClr val="023873"/>
                </a:solidFill>
              </a:rPr>
              <a:t>Clinicians involved need prior clinical trial investigator experience to facilitate all aspects of site trial start up and execution to ensure recruitment success</a:t>
            </a:r>
          </a:p>
          <a:p>
            <a:pPr lvl="1"/>
            <a:r>
              <a:rPr lang="en-US" sz="2000" i="1" dirty="0">
                <a:solidFill>
                  <a:srgbClr val="023873"/>
                </a:solidFill>
              </a:rPr>
              <a:t>Recognition and incentives for clinician involvement in site-based research are key components for success</a:t>
            </a:r>
          </a:p>
          <a:p>
            <a:r>
              <a:rPr lang="en-US" sz="2000" dirty="0">
                <a:solidFill>
                  <a:srgbClr val="023873"/>
                </a:solidFill>
              </a:rPr>
              <a:t>Large-scale recruitment only possible if multiple physician groups (or entire divisions) work together to provide access to and support for approach large patient samples</a:t>
            </a:r>
          </a:p>
          <a:p>
            <a:pPr lvl="1"/>
            <a:r>
              <a:rPr lang="en-US" sz="2000" i="1" dirty="0">
                <a:solidFill>
                  <a:srgbClr val="023873"/>
                </a:solidFill>
              </a:rPr>
              <a:t>Clinical champions key ingredient for success!</a:t>
            </a:r>
            <a:r>
              <a:rPr lang="en-US" sz="2000" dirty="0">
                <a:solidFill>
                  <a:srgbClr val="023873"/>
                </a:solidFill>
              </a:rPr>
              <a:t> </a:t>
            </a:r>
          </a:p>
        </p:txBody>
      </p:sp>
      <p:sp>
        <p:nvSpPr>
          <p:cNvPr id="7" name="TextBox 6"/>
          <p:cNvSpPr txBox="1"/>
          <p:nvPr/>
        </p:nvSpPr>
        <p:spPr>
          <a:xfrm>
            <a:off x="6463920" y="6246167"/>
            <a:ext cx="250265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r>
              <a:rPr kumimoji="0" lang="en-US" sz="1200" b="0" i="0" u="none" strike="noStrike" kern="1200" cap="none" spc="0" normalizeH="0" baseline="0" noProof="0" dirty="0">
                <a:ln>
                  <a:noFill/>
                </a:ln>
                <a:solidFill>
                  <a:srgbClr val="023873"/>
                </a:solidFill>
                <a:effectLst/>
                <a:uLnTx/>
                <a:uFillTx/>
                <a:latin typeface="Arial"/>
                <a:ea typeface="ＭＳ Ｐゴシック" charset="0"/>
                <a:cs typeface="+mn-cs"/>
              </a:rPr>
              <a:t>ClinicalTrials.gov: NCT02697916</a:t>
            </a:r>
          </a:p>
          <a:p>
            <a:pPr marL="0" marR="0" lvl="0" indent="0" algn="l" defTabSz="685800" rtl="0" eaLnBrk="1" fontAlgn="auto" latinLnBrk="0" hangingPunct="1">
              <a:lnSpc>
                <a:spcPct val="100000"/>
              </a:lnSpc>
              <a:spcBef>
                <a:spcPts val="0"/>
              </a:spcBef>
              <a:spcAft>
                <a:spcPts val="0"/>
              </a:spcAft>
              <a:buClrTx/>
              <a:buSzTx/>
              <a:buFont typeface="Monotype Sorts" charset="0"/>
              <a:buNone/>
              <a:tabLst/>
              <a:defRPr/>
            </a:pPr>
            <a:endParaRPr kumimoji="0" lang="en-US" sz="1200" b="0" i="0" u="none" strike="noStrike" kern="1200" cap="none" spc="0" normalizeH="0" baseline="0" noProof="0" dirty="0">
              <a:ln>
                <a:noFill/>
              </a:ln>
              <a:solidFill>
                <a:srgbClr val="3B3C3E"/>
              </a:solidFill>
              <a:effectLst/>
              <a:uLnTx/>
              <a:uFillTx/>
              <a:latin typeface="Arial"/>
              <a:ea typeface="ＭＳ Ｐゴシック" charset="0"/>
              <a:cs typeface="+mn-cs"/>
            </a:endParaRPr>
          </a:p>
        </p:txBody>
      </p:sp>
    </p:spTree>
    <p:extLst>
      <p:ext uri="{BB962C8B-B14F-4D97-AF65-F5344CB8AC3E}">
        <p14:creationId xmlns:p14="http://schemas.microsoft.com/office/powerpoint/2010/main" val="3808252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04" y="152400"/>
            <a:ext cx="8229600" cy="762001"/>
          </a:xfrm>
        </p:spPr>
        <p:txBody>
          <a:bodyPr/>
          <a:lstStyle/>
          <a:p>
            <a:pPr algn="ctr"/>
            <a:r>
              <a:rPr lang="en-US" sz="2600" kern="0" dirty="0">
                <a:solidFill>
                  <a:srgbClr val="002D81"/>
                </a:solidFill>
                <a:latin typeface="Arial" charset="0"/>
                <a:ea typeface="ＭＳ Ｐゴシック" charset="0"/>
              </a:rPr>
              <a:t>Site Clinical Trial Teams – Building for the Future</a:t>
            </a:r>
            <a:endParaRPr lang="en-US" sz="2600" dirty="0"/>
          </a:p>
        </p:txBody>
      </p:sp>
      <p:sp>
        <p:nvSpPr>
          <p:cNvPr id="4" name="Content Placeholder 7"/>
          <p:cNvSpPr txBox="1">
            <a:spLocks/>
          </p:cNvSpPr>
          <p:nvPr/>
        </p:nvSpPr>
        <p:spPr bwMode="auto">
          <a:xfrm>
            <a:off x="178441" y="1303163"/>
            <a:ext cx="4343400" cy="425167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5000"/>
              </a:lnSpc>
              <a:spcBef>
                <a:spcPts val="800"/>
              </a:spcBef>
              <a:spcAft>
                <a:spcPct val="0"/>
              </a:spcAft>
              <a:buNone/>
              <a:defRPr lang="en-US" sz="2600" b="1">
                <a:solidFill>
                  <a:srgbClr val="003698"/>
                </a:solidFill>
                <a:latin typeface="+mn-lt"/>
                <a:ea typeface="ＭＳ Ｐゴシック" charset="0"/>
                <a:cs typeface="ＭＳ Ｐゴシック" charset="0"/>
              </a:defRPr>
            </a:lvl1pPr>
            <a:lvl2pPr marL="285750" indent="-285750" algn="l" rtl="0" eaLnBrk="0" fontAlgn="base" hangingPunct="0">
              <a:lnSpc>
                <a:spcPct val="95000"/>
              </a:lnSpc>
              <a:spcBef>
                <a:spcPts val="800"/>
              </a:spcBef>
              <a:spcAft>
                <a:spcPct val="0"/>
              </a:spcAft>
              <a:buChar char="–"/>
              <a:defRPr lang="en-US" sz="2400">
                <a:solidFill>
                  <a:schemeClr val="tx2"/>
                </a:solidFill>
                <a:latin typeface="+mn-lt"/>
                <a:ea typeface="ＭＳ Ｐゴシック" charset="0"/>
                <a:cs typeface="+mn-cs"/>
              </a:defRPr>
            </a:lvl2pPr>
            <a:lvl3pPr marL="514350" indent="6350" algn="l" defTabSz="800100" rtl="0" eaLnBrk="0" fontAlgn="base" hangingPunct="0">
              <a:lnSpc>
                <a:spcPct val="95000"/>
              </a:lnSpc>
              <a:spcBef>
                <a:spcPts val="800"/>
              </a:spcBef>
              <a:spcAft>
                <a:spcPct val="0"/>
              </a:spcAft>
              <a:buClr>
                <a:schemeClr val="tx2"/>
              </a:buClr>
              <a:defRPr lang="en-US" sz="2400" i="1">
                <a:solidFill>
                  <a:srgbClr val="1636B4"/>
                </a:solidFill>
                <a:latin typeface="+mn-lt"/>
                <a:ea typeface="ＭＳ Ｐゴシック" charset="0"/>
                <a:cs typeface="+mn-cs"/>
              </a:defRPr>
            </a:lvl3pPr>
            <a:lvl4pPr marL="1428750" indent="-228600" algn="l" rtl="0" eaLnBrk="0" fontAlgn="base" hangingPunct="0">
              <a:lnSpc>
                <a:spcPct val="95000"/>
              </a:lnSpc>
              <a:spcBef>
                <a:spcPts val="800"/>
              </a:spcBef>
              <a:spcAft>
                <a:spcPct val="0"/>
              </a:spcAft>
              <a:buChar char="–"/>
              <a:defRPr lang="en-US" sz="2400">
                <a:solidFill>
                  <a:schemeClr val="tx2"/>
                </a:solidFill>
                <a:latin typeface="+mn-lt"/>
                <a:ea typeface="ＭＳ Ｐゴシック" charset="0"/>
                <a:cs typeface="+mn-cs"/>
              </a:defRPr>
            </a:lvl4pPr>
            <a:lvl5pPr marL="1771650" indent="-228600" algn="l" rtl="0" eaLnBrk="0" fontAlgn="base" hangingPunct="0">
              <a:lnSpc>
                <a:spcPct val="95000"/>
              </a:lnSpc>
              <a:spcBef>
                <a:spcPts val="800"/>
              </a:spcBef>
              <a:spcAft>
                <a:spcPct val="0"/>
              </a:spcAft>
              <a:buChar char="»"/>
              <a:defRPr lang="en-US" sz="2400">
                <a:solidFill>
                  <a:schemeClr val="tx1"/>
                </a:solidFill>
                <a:latin typeface="+mn-lt"/>
                <a:ea typeface="ＭＳ Ｐゴシック" charset="0"/>
                <a:cs typeface="+mn-cs"/>
              </a:defRPr>
            </a:lvl5pPr>
            <a:lvl6pPr marL="2228850" indent="-228600" algn="l" rtl="0" eaLnBrk="1" fontAlgn="base" hangingPunct="1">
              <a:spcBef>
                <a:spcPct val="20000"/>
              </a:spcBef>
              <a:spcAft>
                <a:spcPct val="0"/>
              </a:spcAft>
              <a:buChar char="»"/>
              <a:defRPr sz="18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18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18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1800">
                <a:solidFill>
                  <a:schemeClr val="tx1"/>
                </a:solidFill>
                <a:latin typeface="+mn-lt"/>
                <a:ea typeface="+mn-ea"/>
                <a:cs typeface="+mn-cs"/>
              </a:defRPr>
            </a:lvl9pPr>
          </a:lstStyle>
          <a:p>
            <a:pPr marL="260683" marR="0" lvl="0" indent="-260683" algn="l" defTabSz="914400" rtl="0" eaLnBrk="0" fontAlgn="base" latinLnBrk="0" hangingPunct="0">
              <a:lnSpc>
                <a:spcPct val="100000"/>
              </a:lnSpc>
              <a:spcBef>
                <a:spcPts val="225"/>
              </a:spcBef>
              <a:spcAft>
                <a:spcPct val="0"/>
              </a:spcAft>
              <a:buClrTx/>
              <a:buSzTx/>
              <a:buFontTx/>
              <a:buNone/>
              <a:tabLst/>
              <a:defRPr/>
            </a:pPr>
            <a:r>
              <a:rPr kumimoji="0" lang="en-US" altLang="x-none" sz="2000" b="1" i="0" u="none" strike="noStrike" kern="0" cap="none" spc="0" normalizeH="0" baseline="0" noProof="0" dirty="0">
                <a:ln>
                  <a:noFill/>
                </a:ln>
                <a:solidFill>
                  <a:srgbClr val="003698"/>
                </a:solidFill>
                <a:effectLst/>
                <a:uLnTx/>
                <a:uFillTx/>
                <a:latin typeface="Arial" charset="0"/>
                <a:ea typeface="ＭＳ Ｐゴシック" charset="0"/>
              </a:rPr>
              <a:t>Traditional Trial Teams</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Clinician investigators from</a:t>
            </a:r>
            <a:r>
              <a:rPr kumimoji="0" lang="en-US" altLang="x-none" sz="1800" i="1" kern="0" dirty="0">
                <a:solidFill>
                  <a:srgbClr val="003698"/>
                </a:solidFill>
                <a:latin typeface="Arial" charset="0"/>
              </a:rPr>
              <a:t> a </a:t>
            </a: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         single practice</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Research coordinators</a:t>
            </a:r>
          </a:p>
          <a:p>
            <a:pPr marL="260683" marR="0" lvl="0" indent="-260683" algn="l" defTabSz="914400" rtl="0" eaLnBrk="0" fontAlgn="base" latinLnBrk="0" hangingPunct="0">
              <a:lnSpc>
                <a:spcPct val="100000"/>
              </a:lnSpc>
              <a:spcBef>
                <a:spcPts val="225"/>
              </a:spcBef>
              <a:spcAft>
                <a:spcPct val="0"/>
              </a:spcAft>
              <a:buClrTx/>
              <a:buSzTx/>
              <a:buFontTx/>
              <a:buNone/>
              <a:tabLst/>
              <a:defRPr/>
            </a:pPr>
            <a:r>
              <a:rPr kumimoji="0" lang="en-US" altLang="x-none" sz="2000" b="1" i="0" u="none" strike="noStrike" kern="0" cap="none" spc="0" normalizeH="0" baseline="0" noProof="0" dirty="0">
                <a:ln>
                  <a:noFill/>
                </a:ln>
                <a:solidFill>
                  <a:srgbClr val="003698"/>
                </a:solidFill>
                <a:effectLst/>
                <a:uLnTx/>
                <a:uFillTx/>
                <a:latin typeface="Arial" charset="0"/>
                <a:ea typeface="ＭＳ Ｐゴシック" charset="0"/>
              </a:rPr>
              <a:t>Transformational Trial Teams</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FF0000"/>
                </a:solidFill>
                <a:effectLst/>
                <a:uLnTx/>
                <a:uFillTx/>
                <a:latin typeface="Arial" charset="0"/>
                <a:ea typeface="ＭＳ Ｐゴシック" charset="0"/>
                <a:cs typeface="+mn-cs"/>
              </a:rPr>
              <a:t>Patients with disease of interest</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Clinician investigators across practices within health systems</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Research coordinators</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Health systems informatics experts</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Health systems data scientists</a:t>
            </a:r>
          </a:p>
          <a:p>
            <a:pPr marL="610718" marR="0" lvl="1" indent="-260683" algn="l" defTabSz="914400" rtl="0" eaLnBrk="0" fontAlgn="base" latinLnBrk="0" hangingPunct="0">
              <a:lnSpc>
                <a:spcPct val="100000"/>
              </a:lnSpc>
              <a:spcBef>
                <a:spcPts val="225"/>
              </a:spcBef>
              <a:spcAft>
                <a:spcPct val="0"/>
              </a:spcAft>
              <a:buClrTx/>
              <a:buSzTx/>
              <a:buFontTx/>
              <a:buChar char="–"/>
              <a:tabLst/>
              <a:defRPr/>
            </a:pPr>
            <a:r>
              <a:rPr kumimoji="0" lang="en-US" altLang="x-none" sz="1800" b="0" i="1" u="none" strike="noStrike" kern="0" cap="none" spc="0" normalizeH="0" baseline="0" noProof="0" dirty="0">
                <a:ln>
                  <a:noFill/>
                </a:ln>
                <a:solidFill>
                  <a:srgbClr val="003698"/>
                </a:solidFill>
                <a:effectLst/>
                <a:uLnTx/>
                <a:uFillTx/>
                <a:latin typeface="Arial" charset="0"/>
                <a:ea typeface="ＭＳ Ｐゴシック" charset="0"/>
                <a:cs typeface="+mn-cs"/>
              </a:rPr>
              <a:t>Health systems IT analysts</a:t>
            </a:r>
          </a:p>
          <a:p>
            <a:pPr marL="260683" marR="0" lvl="0" indent="-260683" algn="l" defTabSz="914400" rtl="0" eaLnBrk="0" fontAlgn="base" latinLnBrk="0" hangingPunct="0">
              <a:lnSpc>
                <a:spcPct val="100000"/>
              </a:lnSpc>
              <a:spcBef>
                <a:spcPts val="225"/>
              </a:spcBef>
              <a:spcAft>
                <a:spcPct val="0"/>
              </a:spcAft>
              <a:buClrTx/>
              <a:buSzTx/>
              <a:buFontTx/>
              <a:buNone/>
              <a:tabLst/>
              <a:defRPr/>
            </a:pPr>
            <a:endParaRPr kumimoji="0" lang="en-US" altLang="x-none" sz="1800" b="1" i="0" u="none" strike="noStrike" kern="0" cap="none" spc="0" normalizeH="0" baseline="0" noProof="0" dirty="0">
              <a:ln>
                <a:noFill/>
              </a:ln>
              <a:solidFill>
                <a:srgbClr val="003698"/>
              </a:solidFill>
              <a:effectLst/>
              <a:uLnTx/>
              <a:uFillTx/>
              <a:latin typeface="Arial" charset="0"/>
              <a:ea typeface="ＭＳ Ｐゴシック" charset="0"/>
            </a:endParaRPr>
          </a:p>
          <a:p>
            <a:pPr marL="260683" marR="0" lvl="0" indent="-260683" algn="l" defTabSz="914400" rtl="0" eaLnBrk="0" fontAlgn="base" latinLnBrk="0" hangingPunct="0">
              <a:lnSpc>
                <a:spcPct val="95000"/>
              </a:lnSpc>
              <a:spcBef>
                <a:spcPts val="800"/>
              </a:spcBef>
              <a:spcAft>
                <a:spcPct val="0"/>
              </a:spcAft>
              <a:buClrTx/>
              <a:buSzTx/>
              <a:buFontTx/>
              <a:buNone/>
              <a:tabLst/>
              <a:defRPr/>
            </a:pPr>
            <a:endParaRPr kumimoji="0" lang="en-US" altLang="x-none" sz="1800" b="1" i="0" u="none" strike="noStrike" kern="0" cap="none" spc="0" normalizeH="0" baseline="0" noProof="0" dirty="0">
              <a:ln>
                <a:noFill/>
              </a:ln>
              <a:solidFill>
                <a:srgbClr val="003698"/>
              </a:solidFill>
              <a:effectLst/>
              <a:uLnTx/>
              <a:uFillTx/>
              <a:latin typeface="Arial" charset="0"/>
              <a:ea typeface="ＭＳ Ｐゴシック" charset="0"/>
            </a:endParaRPr>
          </a:p>
          <a:p>
            <a:pPr marL="260683" marR="0" lvl="0" indent="-260683" algn="l" defTabSz="914400" rtl="0" eaLnBrk="0" fontAlgn="base" latinLnBrk="0" hangingPunct="0">
              <a:lnSpc>
                <a:spcPct val="95000"/>
              </a:lnSpc>
              <a:spcBef>
                <a:spcPts val="800"/>
              </a:spcBef>
              <a:spcAft>
                <a:spcPct val="0"/>
              </a:spcAft>
              <a:buClrTx/>
              <a:buSzTx/>
              <a:buFontTx/>
              <a:buNone/>
              <a:tabLst/>
              <a:defRPr/>
            </a:pPr>
            <a:endParaRPr kumimoji="0" lang="en-US" altLang="x-none" sz="1800" b="1" i="0" u="none" strike="noStrike" kern="0" cap="none" spc="0" normalizeH="0" baseline="0" noProof="0" dirty="0">
              <a:ln>
                <a:noFill/>
              </a:ln>
              <a:solidFill>
                <a:srgbClr val="003698"/>
              </a:solidFill>
              <a:effectLst/>
              <a:uLnTx/>
              <a:uFillTx/>
              <a:latin typeface="Arial" charset="0"/>
              <a:ea typeface="ＭＳ Ｐゴシック" charset="0"/>
            </a:endParaRPr>
          </a:p>
        </p:txBody>
      </p:sp>
      <p:pic>
        <p:nvPicPr>
          <p:cNvPr id="6" name="Picture 5">
            <a:extLst>
              <a:ext uri="{FF2B5EF4-FFF2-40B4-BE49-F238E27FC236}">
                <a16:creationId xmlns:a16="http://schemas.microsoft.com/office/drawing/2014/main" id="{8CC33AF9-67E1-1149-9A68-367EC1E61D1F}"/>
              </a:ext>
            </a:extLst>
          </p:cNvPr>
          <p:cNvPicPr>
            <a:picLocks noChangeAspect="1"/>
          </p:cNvPicPr>
          <p:nvPr/>
        </p:nvPicPr>
        <p:blipFill rotWithShape="1">
          <a:blip r:embed="rId2">
            <a:extLst>
              <a:ext uri="{28A0092B-C50C-407E-A947-70E740481C1C}">
                <a14:useLocalDpi xmlns:a14="http://schemas.microsoft.com/office/drawing/2010/main" val="0"/>
              </a:ext>
            </a:extLst>
          </a:blip>
          <a:srcRect t="12581" r="10746" b="9153"/>
          <a:stretch/>
        </p:blipFill>
        <p:spPr>
          <a:xfrm>
            <a:off x="4545904" y="1676400"/>
            <a:ext cx="4525618" cy="2901331"/>
          </a:xfrm>
          <a:prstGeom prst="rect">
            <a:avLst/>
          </a:prstGeom>
        </p:spPr>
      </p:pic>
    </p:spTree>
    <p:extLst>
      <p:ext uri="{BB962C8B-B14F-4D97-AF65-F5344CB8AC3E}">
        <p14:creationId xmlns:p14="http://schemas.microsoft.com/office/powerpoint/2010/main" val="848258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69504"/>
            <a:ext cx="7258050" cy="1640496"/>
          </a:xfrm>
        </p:spPr>
        <p:txBody>
          <a:bodyPr/>
          <a:lstStyle/>
          <a:p>
            <a:pPr algn="ctr">
              <a:lnSpc>
                <a:spcPct val="100000"/>
              </a:lnSpc>
            </a:pPr>
            <a:r>
              <a:rPr lang="en-US" sz="3200" dirty="0"/>
              <a:t>ADAPTABLE Lessons Learned – </a:t>
            </a:r>
            <a:br>
              <a:rPr lang="en-US" sz="3200" dirty="0"/>
            </a:br>
            <a:r>
              <a:rPr lang="en-US" sz="2800" b="0" i="1" dirty="0"/>
              <a:t>Conclusions</a:t>
            </a:r>
          </a:p>
        </p:txBody>
      </p:sp>
    </p:spTree>
    <p:extLst>
      <p:ext uri="{BB962C8B-B14F-4D97-AF65-F5344CB8AC3E}">
        <p14:creationId xmlns:p14="http://schemas.microsoft.com/office/powerpoint/2010/main" val="3943875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62" y="533400"/>
            <a:ext cx="8229600" cy="762001"/>
          </a:xfrm>
        </p:spPr>
        <p:txBody>
          <a:bodyPr/>
          <a:lstStyle/>
          <a:p>
            <a:pPr lvl="0" algn="ctr" defTabSz="914400" eaLnBrk="0" fontAlgn="base" hangingPunct="0">
              <a:lnSpc>
                <a:spcPct val="100000"/>
              </a:lnSpc>
              <a:spcBef>
                <a:spcPct val="50000"/>
              </a:spcBef>
              <a:spcAft>
                <a:spcPct val="0"/>
              </a:spcAft>
            </a:pPr>
            <a:r>
              <a:rPr kumimoji="1" lang="en-US" sz="2600" dirty="0">
                <a:solidFill>
                  <a:srgbClr val="003698"/>
                </a:solidFill>
                <a:latin typeface="Arial" panose="020B0604020202020204" pitchFamily="34" charset="0"/>
                <a:ea typeface="ＭＳ Ｐゴシック" charset="0"/>
                <a:cs typeface="Arial" panose="020B0604020202020204" pitchFamily="34" charset="0"/>
              </a:rPr>
              <a:t>Pragmatic Trials in Learning Health Systems</a:t>
            </a:r>
            <a:br>
              <a:rPr kumimoji="1" lang="en-US" sz="2600" dirty="0">
                <a:solidFill>
                  <a:srgbClr val="003698"/>
                </a:solidFill>
                <a:latin typeface="Arial" panose="020B0604020202020204" pitchFamily="34" charset="0"/>
                <a:ea typeface="ＭＳ Ｐゴシック" charset="0"/>
                <a:cs typeface="Arial" panose="020B0604020202020204" pitchFamily="34" charset="0"/>
              </a:rPr>
            </a:br>
            <a:endParaRPr lang="en-US" dirty="0"/>
          </a:p>
        </p:txBody>
      </p:sp>
      <p:sp>
        <p:nvSpPr>
          <p:cNvPr id="4" name="Content Placeholder 2">
            <a:extLst>
              <a:ext uri="{FF2B5EF4-FFF2-40B4-BE49-F238E27FC236}">
                <a16:creationId xmlns:a16="http://schemas.microsoft.com/office/drawing/2014/main" id="{CCE83140-16D9-5C46-9B72-63A8E402020A}"/>
              </a:ext>
            </a:extLst>
          </p:cNvPr>
          <p:cNvSpPr txBox="1">
            <a:spLocks/>
          </p:cNvSpPr>
          <p:nvPr/>
        </p:nvSpPr>
        <p:spPr>
          <a:xfrm>
            <a:off x="467638" y="1219200"/>
            <a:ext cx="8371562" cy="4191001"/>
          </a:xfrm>
          <a:prstGeom prst="rect">
            <a:avLst/>
          </a:prstGeom>
        </p:spPr>
        <p:txBody>
          <a:bodyPr/>
          <a:lstStyle>
            <a:lvl1pPr marL="225425" indent="-225425" algn="l" defTabSz="457200" rtl="0" eaLnBrk="1" latinLnBrk="0" hangingPunct="1">
              <a:lnSpc>
                <a:spcPct val="94000"/>
              </a:lnSpc>
              <a:spcBef>
                <a:spcPts val="1600"/>
              </a:spcBef>
              <a:buClr>
                <a:schemeClr val="tx1"/>
              </a:buClr>
              <a:buSzPct val="110000"/>
              <a:buFont typeface="Wingdings" charset="2"/>
              <a:buChar char="§"/>
              <a:defRPr sz="2000" b="0" i="0" kern="1200">
                <a:solidFill>
                  <a:schemeClr val="bg2"/>
                </a:solidFill>
                <a:latin typeface="+mn-lt"/>
                <a:ea typeface="+mn-ea"/>
                <a:cs typeface="Arial"/>
              </a:defRPr>
            </a:lvl1pPr>
            <a:lvl2pPr marL="692150" indent="-234950" algn="l" defTabSz="457200" rtl="0" eaLnBrk="1" latinLnBrk="0" hangingPunct="1">
              <a:lnSpc>
                <a:spcPct val="94000"/>
              </a:lnSpc>
              <a:spcBef>
                <a:spcPts val="800"/>
              </a:spcBef>
              <a:buFont typeface="Arial"/>
              <a:buChar char="–"/>
              <a:defRPr sz="2000" b="0" i="0" kern="1200">
                <a:solidFill>
                  <a:schemeClr val="bg2"/>
                </a:solidFill>
                <a:latin typeface="+mn-lt"/>
                <a:ea typeface="+mn-ea"/>
                <a:cs typeface="Arial"/>
              </a:defRPr>
            </a:lvl2pPr>
            <a:lvl3pPr marL="1143000" indent="-228600" algn="l" defTabSz="457200" rtl="0" eaLnBrk="1" latinLnBrk="0" hangingPunct="1">
              <a:lnSpc>
                <a:spcPct val="94000"/>
              </a:lnSpc>
              <a:spcBef>
                <a:spcPct val="20000"/>
              </a:spcBef>
              <a:buFont typeface="Arial"/>
              <a:buChar char="•"/>
              <a:defRPr sz="2000" b="0" i="0" kern="1200">
                <a:solidFill>
                  <a:schemeClr val="bg2"/>
                </a:solidFill>
                <a:latin typeface="+mn-lt"/>
                <a:ea typeface="+mn-ea"/>
                <a:cs typeface="Arial"/>
              </a:defRPr>
            </a:lvl3pPr>
            <a:lvl4pPr marL="1371600" indent="0" algn="l" defTabSz="457200" rtl="0" eaLnBrk="1" latinLnBrk="0" hangingPunct="1">
              <a:lnSpc>
                <a:spcPct val="94000"/>
              </a:lnSpc>
              <a:spcBef>
                <a:spcPct val="20000"/>
              </a:spcBef>
              <a:buFont typeface="Arial"/>
              <a:buNone/>
              <a:defRPr sz="1800" b="0" i="1" kern="1200">
                <a:solidFill>
                  <a:schemeClr val="bg2"/>
                </a:solidFill>
                <a:latin typeface="+mn-lt"/>
                <a:ea typeface="+mn-ea"/>
                <a:cs typeface="Arial"/>
              </a:defRPr>
            </a:lvl4pPr>
            <a:lvl5pPr marL="1647825" indent="-228600" algn="l" defTabSz="457200" rtl="0" eaLnBrk="1" latinLnBrk="0" hangingPunct="1">
              <a:lnSpc>
                <a:spcPct val="94000"/>
              </a:lnSpc>
              <a:spcBef>
                <a:spcPts val="0"/>
              </a:spcBef>
              <a:buFont typeface="Arial"/>
              <a:buChar char="–"/>
              <a:defRPr sz="1800" b="0" i="0" kern="1200">
                <a:solidFill>
                  <a:schemeClr val="bg2"/>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r>
              <a:rPr kumimoji="0" lang="en-US" sz="2200" b="0" i="0" u="none" strike="noStrike" kern="1200" cap="none" spc="0" normalizeH="0" baseline="0" noProof="0" dirty="0">
                <a:ln>
                  <a:noFill/>
                </a:ln>
                <a:solidFill>
                  <a:srgbClr val="003698"/>
                </a:solidFill>
                <a:effectLst/>
                <a:uLnTx/>
                <a:uFillTx/>
                <a:latin typeface="Arial"/>
                <a:ea typeface="+mn-ea"/>
                <a:cs typeface="Arial"/>
              </a:rPr>
              <a:t>Pragmatic, simple trials can be successfully executed within learning health systems across the United States</a:t>
            </a:r>
          </a:p>
          <a:p>
            <a:pPr marL="692150" marR="0" lvl="1" indent="-234950" algn="l" defTabSz="457200" rtl="0" eaLnBrk="1" fontAlgn="auto" latinLnBrk="0" hangingPunct="1">
              <a:lnSpc>
                <a:spcPct val="100000"/>
              </a:lnSpc>
              <a:spcBef>
                <a:spcPts val="800"/>
              </a:spcBef>
              <a:spcAft>
                <a:spcPts val="0"/>
              </a:spcAft>
              <a:buClrTx/>
              <a:buSzTx/>
              <a:buFont typeface="Arial"/>
              <a:buChar char="–"/>
              <a:tabLst/>
              <a:defRPr/>
            </a:pPr>
            <a:r>
              <a:rPr kumimoji="0" lang="en-US" sz="2000" b="0" i="1" u="none" strike="noStrike" kern="1200" cap="none" spc="0" normalizeH="0" baseline="0" noProof="0" dirty="0">
                <a:ln>
                  <a:noFill/>
                </a:ln>
                <a:solidFill>
                  <a:srgbClr val="003698"/>
                </a:solidFill>
                <a:effectLst/>
                <a:uLnTx/>
                <a:uFillTx/>
                <a:latin typeface="Arial"/>
                <a:ea typeface="+mn-ea"/>
                <a:cs typeface="Arial"/>
              </a:rPr>
              <a:t>Strong collaborations needed among clinicians, research personnel, patient partners, and informatics experts</a:t>
            </a:r>
          </a:p>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r>
              <a:rPr kumimoji="0" lang="en-US" sz="2200" b="0" i="0" u="none" strike="noStrike" kern="1200" cap="none" spc="0" normalizeH="0" baseline="0" noProof="0" dirty="0">
                <a:ln>
                  <a:noFill/>
                </a:ln>
                <a:solidFill>
                  <a:srgbClr val="003698"/>
                </a:solidFill>
                <a:effectLst/>
                <a:uLnTx/>
                <a:uFillTx/>
                <a:latin typeface="Arial"/>
                <a:ea typeface="+mn-ea"/>
                <a:cs typeface="Arial"/>
              </a:rPr>
              <a:t>Use of EHR data to facilitate trial execution</a:t>
            </a:r>
            <a:r>
              <a:rPr kumimoji="0" lang="en-US" sz="2200" dirty="0">
                <a:solidFill>
                  <a:srgbClr val="003698"/>
                </a:solidFill>
                <a:latin typeface="Arial"/>
              </a:rPr>
              <a:t> will drive future transformation but nimble, flexible approaches needed to ensure trial quality standards are achieved</a:t>
            </a:r>
            <a:r>
              <a:rPr kumimoji="0" lang="en-US" sz="2200" b="0" i="0" u="none" strike="noStrike" kern="1200" cap="none" spc="0" normalizeH="0" baseline="0" noProof="0" dirty="0">
                <a:ln>
                  <a:noFill/>
                </a:ln>
                <a:solidFill>
                  <a:srgbClr val="003698"/>
                </a:solidFill>
                <a:effectLst/>
                <a:uLnTx/>
                <a:uFillTx/>
                <a:latin typeface="Arial"/>
                <a:ea typeface="+mn-ea"/>
                <a:cs typeface="Arial"/>
              </a:rPr>
              <a:t> </a:t>
            </a:r>
          </a:p>
          <a:p>
            <a:pPr marL="692150" marR="0" lvl="1" indent="-234950" algn="l" defTabSz="457200" rtl="0" eaLnBrk="1" fontAlgn="auto" latinLnBrk="0" hangingPunct="1">
              <a:lnSpc>
                <a:spcPct val="100000"/>
              </a:lnSpc>
              <a:spcBef>
                <a:spcPts val="800"/>
              </a:spcBef>
              <a:spcAft>
                <a:spcPts val="0"/>
              </a:spcAft>
              <a:buClrTx/>
              <a:buSzTx/>
              <a:buFont typeface="Arial"/>
              <a:buChar char="–"/>
              <a:tabLst/>
              <a:defRPr/>
            </a:pPr>
            <a:r>
              <a:rPr kumimoji="0" lang="en-US" sz="2000" b="0" i="1" u="none" strike="noStrike" kern="1200" cap="none" spc="0" normalizeH="0" baseline="0" noProof="0" dirty="0">
                <a:ln>
                  <a:noFill/>
                </a:ln>
                <a:solidFill>
                  <a:srgbClr val="003698"/>
                </a:solidFill>
                <a:effectLst/>
                <a:uLnTx/>
                <a:uFillTx/>
                <a:latin typeface="Arial"/>
                <a:ea typeface="+mn-ea"/>
                <a:cs typeface="Arial"/>
              </a:rPr>
              <a:t>Iterative systems </a:t>
            </a:r>
            <a:r>
              <a:rPr kumimoji="0" lang="en-US" sz="2000" b="0" i="1" u="none" strike="noStrike" kern="1200" cap="none" spc="0" normalizeH="0" baseline="0" noProof="0" dirty="0" err="1">
                <a:ln>
                  <a:noFill/>
                </a:ln>
                <a:solidFill>
                  <a:srgbClr val="003698"/>
                </a:solidFill>
                <a:effectLst/>
                <a:uLnTx/>
                <a:uFillTx/>
                <a:latin typeface="Arial"/>
                <a:ea typeface="+mn-ea"/>
                <a:cs typeface="Arial"/>
              </a:rPr>
              <a:t>neede</a:t>
            </a:r>
            <a:r>
              <a:rPr kumimoji="0" lang="en-US" i="1" dirty="0">
                <a:solidFill>
                  <a:srgbClr val="003698"/>
                </a:solidFill>
                <a:latin typeface="Arial"/>
              </a:rPr>
              <a:t>d to maximize efficiency and data capture</a:t>
            </a:r>
            <a:endParaRPr kumimoji="0" lang="en-US" sz="2000" b="0" i="0" u="none" strike="noStrike" kern="1200" cap="none" spc="0" normalizeH="0" baseline="0" noProof="0" dirty="0">
              <a:ln>
                <a:noFill/>
              </a:ln>
              <a:solidFill>
                <a:srgbClr val="003698"/>
              </a:solidFill>
              <a:effectLst/>
              <a:uLnTx/>
              <a:uFillTx/>
              <a:latin typeface="Arial"/>
              <a:ea typeface="+mn-ea"/>
              <a:cs typeface="Arial"/>
            </a:endParaRPr>
          </a:p>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r>
              <a:rPr kumimoji="0" lang="en-US" sz="2200" b="0" i="0" u="none" strike="noStrike" kern="1200" cap="none" spc="0" normalizeH="0" baseline="0" noProof="0" dirty="0">
                <a:ln>
                  <a:noFill/>
                </a:ln>
                <a:solidFill>
                  <a:srgbClr val="003698"/>
                </a:solidFill>
                <a:effectLst/>
                <a:uLnTx/>
                <a:uFillTx/>
                <a:latin typeface="Arial"/>
                <a:ea typeface="+mn-ea"/>
                <a:cs typeface="Arial"/>
              </a:rPr>
              <a:t>All clinical trial stakeholders embrace pragmatic trials</a:t>
            </a:r>
          </a:p>
          <a:p>
            <a:pPr marL="692150" marR="0" lvl="1" indent="-234950" algn="l" defTabSz="457200" rtl="0" eaLnBrk="1" fontAlgn="auto" latinLnBrk="0" hangingPunct="1">
              <a:lnSpc>
                <a:spcPct val="100000"/>
              </a:lnSpc>
              <a:spcBef>
                <a:spcPts val="800"/>
              </a:spcBef>
              <a:spcAft>
                <a:spcPts val="0"/>
              </a:spcAft>
              <a:buClrTx/>
              <a:buSzTx/>
              <a:buFont typeface="Arial"/>
              <a:buChar char="–"/>
              <a:tabLst/>
              <a:defRPr/>
            </a:pPr>
            <a:r>
              <a:rPr kumimoji="0" lang="en-US" i="1" dirty="0">
                <a:solidFill>
                  <a:srgbClr val="003698"/>
                </a:solidFill>
                <a:latin typeface="Arial"/>
              </a:rPr>
              <a:t>L</a:t>
            </a:r>
            <a:r>
              <a:rPr kumimoji="0" lang="en-US" sz="2000" b="0" i="1" u="none" strike="noStrike" kern="1200" cap="none" spc="0" normalizeH="0" noProof="0" dirty="0">
                <a:ln>
                  <a:noFill/>
                </a:ln>
                <a:solidFill>
                  <a:srgbClr val="003698"/>
                </a:solidFill>
                <a:effectLst/>
                <a:uLnTx/>
                <a:uFillTx/>
                <a:latin typeface="Arial"/>
                <a:ea typeface="+mn-ea"/>
                <a:cs typeface="Arial"/>
              </a:rPr>
              <a:t>earning curve is steep and open sharing of lessons learned is essential to optimize collaborations and development of research networks capable of conducting trials of the future </a:t>
            </a:r>
            <a:endParaRPr kumimoji="0" lang="en-US" sz="2000" b="0" i="1" u="none" strike="noStrike" kern="1200" cap="none" spc="0" normalizeH="0" baseline="0" noProof="0" dirty="0">
              <a:ln>
                <a:noFill/>
              </a:ln>
              <a:solidFill>
                <a:srgbClr val="003698"/>
              </a:solidFill>
              <a:effectLst/>
              <a:uLnTx/>
              <a:uFillTx/>
              <a:latin typeface="Arial"/>
              <a:ea typeface="+mn-ea"/>
              <a:cs typeface="Arial"/>
            </a:endParaRPr>
          </a:p>
          <a:p>
            <a:pPr marL="225425" marR="0" lvl="0" indent="-225425" algn="l" defTabSz="457200" rtl="0" eaLnBrk="1" fontAlgn="auto" latinLnBrk="0" hangingPunct="1">
              <a:lnSpc>
                <a:spcPct val="100000"/>
              </a:lnSpc>
              <a:spcBef>
                <a:spcPts val="1600"/>
              </a:spcBef>
              <a:spcAft>
                <a:spcPts val="0"/>
              </a:spcAft>
              <a:buClr>
                <a:srgbClr val="003698"/>
              </a:buClr>
              <a:buSzPct val="110000"/>
              <a:buFont typeface="Wingdings" charset="2"/>
              <a:buChar char="§"/>
              <a:tabLst/>
              <a:defRPr/>
            </a:pPr>
            <a:endParaRPr kumimoji="0" lang="en-US" sz="2200" b="0" i="0" u="none" strike="noStrike" kern="1200" cap="none" spc="0" normalizeH="0" baseline="0" noProof="0" dirty="0">
              <a:ln>
                <a:noFill/>
              </a:ln>
              <a:solidFill>
                <a:srgbClr val="003698"/>
              </a:solidFill>
              <a:effectLst/>
              <a:uLnTx/>
              <a:uFillTx/>
              <a:latin typeface="Arial"/>
              <a:ea typeface="+mn-ea"/>
              <a:cs typeface="Arial"/>
            </a:endParaRPr>
          </a:p>
        </p:txBody>
      </p:sp>
    </p:spTree>
    <p:extLst>
      <p:ext uri="{BB962C8B-B14F-4D97-AF65-F5344CB8AC3E}">
        <p14:creationId xmlns:p14="http://schemas.microsoft.com/office/powerpoint/2010/main" val="334287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381000"/>
            <a:ext cx="6972302" cy="857250"/>
          </a:xfrm>
        </p:spPr>
        <p:txBody>
          <a:bodyPr/>
          <a:lstStyle/>
          <a:p>
            <a:pPr algn="ctr"/>
            <a:r>
              <a:rPr lang="en-US" sz="2400" dirty="0"/>
              <a:t>Principles for Conducting Pragmatic Clinical Trials in Learning Health Care Systems </a:t>
            </a:r>
            <a:br>
              <a:rPr lang="en-US" sz="2400" dirty="0"/>
            </a:br>
            <a:endParaRPr lang="en-US" sz="2400" dirty="0"/>
          </a:p>
        </p:txBody>
      </p:sp>
      <p:sp>
        <p:nvSpPr>
          <p:cNvPr id="3" name="Content Placeholder 2"/>
          <p:cNvSpPr>
            <a:spLocks noGrp="1"/>
          </p:cNvSpPr>
          <p:nvPr>
            <p:ph idx="1"/>
          </p:nvPr>
        </p:nvSpPr>
        <p:spPr>
          <a:xfrm>
            <a:off x="733426" y="1703189"/>
            <a:ext cx="7562850" cy="3451622"/>
          </a:xfrm>
        </p:spPr>
        <p:txBody>
          <a:bodyPr/>
          <a:lstStyle/>
          <a:p>
            <a:r>
              <a:rPr lang="en-US" sz="2200" i="1" dirty="0">
                <a:solidFill>
                  <a:schemeClr val="tx1"/>
                </a:solidFill>
              </a:rPr>
              <a:t>Leverage available medical data from electronic health records (EHRs) to identify potentially eligible patients</a:t>
            </a:r>
          </a:p>
          <a:p>
            <a:r>
              <a:rPr lang="en-US" sz="2200" i="1" dirty="0">
                <a:solidFill>
                  <a:schemeClr val="tx1"/>
                </a:solidFill>
              </a:rPr>
              <a:t>Recruit large samples of patients within healthcare systems to limit selection biases and provide more generalizable results that are relevant to routine practice</a:t>
            </a:r>
          </a:p>
          <a:p>
            <a:r>
              <a:rPr lang="en-US" sz="2200" i="1" dirty="0">
                <a:solidFill>
                  <a:schemeClr val="tx1"/>
                </a:solidFill>
              </a:rPr>
              <a:t>Simplify baseline and follow-up data collection through systematic direct patient contact and surveillance of multiple, electronic data sources </a:t>
            </a:r>
          </a:p>
          <a:p>
            <a:r>
              <a:rPr lang="en-US" sz="2200" i="1" dirty="0">
                <a:solidFill>
                  <a:schemeClr val="tx1"/>
                </a:solidFill>
              </a:rPr>
              <a:t>Ascertain endpoints as part of routine healthcare delivery and administrative claims retrieval</a:t>
            </a:r>
          </a:p>
        </p:txBody>
      </p:sp>
      <p:sp>
        <p:nvSpPr>
          <p:cNvPr id="6" name="TextBox 5"/>
          <p:cNvSpPr txBox="1"/>
          <p:nvPr/>
        </p:nvSpPr>
        <p:spPr>
          <a:xfrm>
            <a:off x="7471690" y="850386"/>
            <a:ext cx="529312" cy="207749"/>
          </a:xfrm>
          <a:prstGeom prst="rect">
            <a:avLst/>
          </a:prstGeom>
          <a:noFill/>
        </p:spPr>
        <p:txBody>
          <a:bodyPr wrap="none" rtlCol="0">
            <a:spAutoFit/>
          </a:bodyPr>
          <a:lstStyle/>
          <a:p>
            <a:pPr algn="r" defTabSz="342892" eaLnBrk="1" fontAlgn="auto" hangingPunct="1">
              <a:spcBef>
                <a:spcPts val="0"/>
              </a:spcBef>
              <a:spcAft>
                <a:spcPts val="0"/>
              </a:spcAft>
              <a:buNone/>
            </a:pPr>
            <a:r>
              <a:rPr kumimoji="0" lang="en-US" sz="750" dirty="0">
                <a:solidFill>
                  <a:srgbClr val="FFFFFF"/>
                </a:solidFill>
                <a:latin typeface="Arial"/>
                <a:ea typeface="+mn-ea"/>
                <a:cs typeface="+mn-cs"/>
              </a:rPr>
              <a:t>10/2016</a:t>
            </a:r>
          </a:p>
        </p:txBody>
      </p:sp>
    </p:spTree>
    <p:extLst>
      <p:ext uri="{BB962C8B-B14F-4D97-AF65-F5344CB8AC3E}">
        <p14:creationId xmlns:p14="http://schemas.microsoft.com/office/powerpoint/2010/main" val="1676704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2975" y="2209800"/>
            <a:ext cx="7258050" cy="1640496"/>
          </a:xfrm>
        </p:spPr>
        <p:txBody>
          <a:bodyPr/>
          <a:lstStyle/>
          <a:p>
            <a:pPr algn="ctr"/>
            <a:r>
              <a:rPr lang="en-US" sz="3200" dirty="0"/>
              <a:t>Framework for Evolution and Expansion of Pragmatic Trials</a:t>
            </a:r>
          </a:p>
        </p:txBody>
      </p:sp>
    </p:spTree>
    <p:extLst>
      <p:ext uri="{BB962C8B-B14F-4D97-AF65-F5344CB8AC3E}">
        <p14:creationId xmlns:p14="http://schemas.microsoft.com/office/powerpoint/2010/main" val="843784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762001"/>
          </a:xfrm>
        </p:spPr>
        <p:txBody>
          <a:bodyPr/>
          <a:lstStyle/>
          <a:p>
            <a:pPr algn="ctr"/>
            <a:r>
              <a:rPr lang="en-US" sz="2600" dirty="0"/>
              <a:t>Pragmatism from Beginning to End of Trial Lifespans </a:t>
            </a:r>
          </a:p>
        </p:txBody>
      </p:sp>
      <p:pic>
        <p:nvPicPr>
          <p:cNvPr id="4" name="Picture 3" descr="fact.png"/>
          <p:cNvPicPr>
            <a:picLocks noChangeAspect="1"/>
          </p:cNvPicPr>
          <p:nvPr/>
        </p:nvPicPr>
        <p:blipFill rotWithShape="1">
          <a:blip r:embed="rId2" cstate="screen">
            <a:extLst>
              <a:ext uri="{28A0092B-C50C-407E-A947-70E740481C1C}">
                <a14:useLocalDpi xmlns:a14="http://schemas.microsoft.com/office/drawing/2010/main"/>
              </a:ext>
            </a:extLst>
          </a:blip>
          <a:srcRect t="14429" b="13134"/>
          <a:stretch/>
        </p:blipFill>
        <p:spPr>
          <a:xfrm>
            <a:off x="381000" y="1143000"/>
            <a:ext cx="8001000" cy="5232540"/>
          </a:xfrm>
          <a:prstGeom prst="rect">
            <a:avLst/>
          </a:prstGeom>
        </p:spPr>
      </p:pic>
    </p:spTree>
    <p:extLst>
      <p:ext uri="{BB962C8B-B14F-4D97-AF65-F5344CB8AC3E}">
        <p14:creationId xmlns:p14="http://schemas.microsoft.com/office/powerpoint/2010/main" val="1841128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52400"/>
            <a:ext cx="8686800" cy="762001"/>
          </a:xfrm>
        </p:spPr>
        <p:txBody>
          <a:bodyPr/>
          <a:lstStyle/>
          <a:p>
            <a:pPr algn="ctr"/>
            <a:r>
              <a:rPr lang="en-US" sz="2400" dirty="0">
                <a:solidFill>
                  <a:srgbClr val="003698"/>
                </a:solidFill>
              </a:rPr>
              <a:t>Options for Using EHR Data to Streamline Clinical Trials</a:t>
            </a:r>
            <a:endParaRPr lang="en-US" sz="2400" dirty="0"/>
          </a:p>
        </p:txBody>
      </p:sp>
      <p:grpSp>
        <p:nvGrpSpPr>
          <p:cNvPr id="13" name="Group 12"/>
          <p:cNvGrpSpPr/>
          <p:nvPr/>
        </p:nvGrpSpPr>
        <p:grpSpPr>
          <a:xfrm>
            <a:off x="113828" y="1524000"/>
            <a:ext cx="8916344" cy="4572000"/>
            <a:chOff x="152400" y="1981200"/>
            <a:chExt cx="8916344" cy="4572000"/>
          </a:xfrm>
        </p:grpSpPr>
        <p:sp>
          <p:nvSpPr>
            <p:cNvPr id="14" name="Pentagon 13"/>
            <p:cNvSpPr/>
            <p:nvPr/>
          </p:nvSpPr>
          <p:spPr>
            <a:xfrm>
              <a:off x="152400" y="2614223"/>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Monotype Sorts" charset="0"/>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Pre-study</a:t>
              </a:r>
            </a:p>
          </p:txBody>
        </p:sp>
        <p:sp>
          <p:nvSpPr>
            <p:cNvPr id="15" name="Rectangle 14"/>
            <p:cNvSpPr/>
            <p:nvPr/>
          </p:nvSpPr>
          <p:spPr>
            <a:xfrm>
              <a:off x="2400772" y="2971800"/>
              <a:ext cx="2194560" cy="3276600"/>
            </a:xfrm>
            <a:prstGeom prst="rect">
              <a:avLst/>
            </a:prstGeom>
            <a:noFill/>
            <a:ln w="25400" cap="flat" cmpd="sng" algn="ctr">
              <a:solidFill>
                <a:srgbClr val="000000">
                  <a:lumMod val="20000"/>
                  <a:lumOff val="80000"/>
                </a:srgbClr>
              </a:solidFill>
              <a:prstDash val="solid"/>
            </a:ln>
            <a:effectLst/>
          </p:spPr>
          <p:txBody>
            <a:bodyPr rtlCol="0" anchor="t"/>
            <a:lstStyle/>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Utilize EHR to identify local subjects/population</a:t>
              </a:r>
              <a:endParaRPr kumimoji="0" lang="en-US" sz="1200" b="0" i="0" u="none" strike="noStrike" kern="0" cap="none" spc="0" normalizeH="0" baseline="0" noProof="0" dirty="0">
                <a:ln>
                  <a:noFill/>
                </a:ln>
                <a:solidFill>
                  <a:srgbClr val="003698"/>
                </a:solidFill>
                <a:effectLst/>
                <a:uLnTx/>
                <a:uFillTx/>
                <a:latin typeface="Arial"/>
                <a:ea typeface="+mn-ea"/>
                <a:cs typeface="+mn-cs"/>
              </a:endParaRPr>
            </a:p>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Feasibility dashboard</a:t>
              </a:r>
            </a:p>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Embed encounter instructions and site content into EHR</a:t>
              </a:r>
            </a:p>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Pre-consent  &amp; study specific consent</a:t>
              </a:r>
            </a:p>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Model outcomes</a:t>
              </a:r>
            </a:p>
          </p:txBody>
        </p:sp>
        <p:sp>
          <p:nvSpPr>
            <p:cNvPr id="16" name="Rectangle 15"/>
            <p:cNvSpPr/>
            <p:nvPr/>
          </p:nvSpPr>
          <p:spPr>
            <a:xfrm>
              <a:off x="152400" y="3111883"/>
              <a:ext cx="2194560" cy="2984117"/>
            </a:xfrm>
            <a:prstGeom prst="rect">
              <a:avLst/>
            </a:prstGeom>
            <a:noFill/>
            <a:ln w="25400" cap="flat" cmpd="sng" algn="ctr">
              <a:solidFill>
                <a:srgbClr val="000000">
                  <a:lumMod val="20000"/>
                  <a:lumOff val="80000"/>
                </a:srgbClr>
              </a:solidFill>
              <a:prstDash val="solid"/>
            </a:ln>
            <a:effectLst/>
          </p:spPr>
          <p:txBody>
            <a:bodyPr rtlCol="0" anchor="t"/>
            <a:lstStyle/>
            <a:p>
              <a:pPr marL="112713" marR="0" lvl="0" indent="-1127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Assess sites’ use of EHR to facilitate research </a:t>
              </a:r>
            </a:p>
            <a:p>
              <a:pPr marL="112713" marR="0" lvl="0" indent="-1127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Usability of inclusion and exclusion criteria</a:t>
              </a:r>
            </a:p>
            <a:p>
              <a:pPr marL="112713" marR="0" lvl="0" indent="-1127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Define &amp; refine cohort</a:t>
              </a:r>
            </a:p>
            <a:p>
              <a:pPr marL="112713" marR="0" lvl="0" indent="-1127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Cohort’s interaction profiles with health system</a:t>
              </a:r>
            </a:p>
            <a:p>
              <a:pPr marL="112713" marR="0" lvl="0" indent="-1127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Feasibility analysis</a:t>
              </a:r>
            </a:p>
            <a:p>
              <a:pPr marL="112713" marR="0" lvl="0" indent="-11271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Recruitment plan</a:t>
              </a:r>
            </a:p>
          </p:txBody>
        </p:sp>
        <p:sp>
          <p:nvSpPr>
            <p:cNvPr id="17" name="Pentagon 16"/>
            <p:cNvSpPr/>
            <p:nvPr/>
          </p:nvSpPr>
          <p:spPr>
            <a:xfrm>
              <a:off x="2387600" y="2424550"/>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Monotype Sorts" charset="0"/>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Study Setup</a:t>
              </a:r>
            </a:p>
          </p:txBody>
        </p:sp>
        <p:sp>
          <p:nvSpPr>
            <p:cNvPr id="18" name="Pentagon 17"/>
            <p:cNvSpPr/>
            <p:nvPr/>
          </p:nvSpPr>
          <p:spPr>
            <a:xfrm>
              <a:off x="4622800" y="2209800"/>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Monotype Sorts" charset="0"/>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Recruitment</a:t>
              </a:r>
            </a:p>
          </p:txBody>
        </p:sp>
        <p:sp>
          <p:nvSpPr>
            <p:cNvPr id="19" name="Pentagon 18"/>
            <p:cNvSpPr/>
            <p:nvPr/>
          </p:nvSpPr>
          <p:spPr>
            <a:xfrm>
              <a:off x="6858000" y="1981200"/>
              <a:ext cx="2194560" cy="457200"/>
            </a:xfrm>
            <a:prstGeom prst="homePlate">
              <a:avLst>
                <a:gd name="adj" fmla="val 12579"/>
              </a:avLst>
            </a:prstGeom>
            <a:solidFill>
              <a:srgbClr val="00A24B">
                <a:lumMod val="75000"/>
              </a:srgbClr>
            </a:solidFill>
            <a:ln w="9525" cap="flat" cmpd="sng" algn="ctr">
              <a:solidFill>
                <a:srgbClr val="000000">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Monotype Sorts" charset="0"/>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Study Conduct </a:t>
              </a:r>
            </a:p>
          </p:txBody>
        </p:sp>
        <p:sp>
          <p:nvSpPr>
            <p:cNvPr id="20" name="Rectangle 19"/>
            <p:cNvSpPr/>
            <p:nvPr/>
          </p:nvSpPr>
          <p:spPr>
            <a:xfrm>
              <a:off x="4648200" y="2743200"/>
              <a:ext cx="2194560" cy="3657600"/>
            </a:xfrm>
            <a:prstGeom prst="rect">
              <a:avLst/>
            </a:prstGeom>
            <a:noFill/>
            <a:ln w="25400" cap="flat" cmpd="sng" algn="ctr">
              <a:solidFill>
                <a:srgbClr val="000000">
                  <a:lumMod val="20000"/>
                  <a:lumOff val="80000"/>
                </a:srgbClr>
              </a:solidFill>
              <a:prstDash val="solid"/>
            </a:ln>
            <a:effectLst/>
          </p:spPr>
          <p:txBody>
            <a:bodyPr rtlCol="0" anchor="t"/>
            <a:lstStyle/>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Incorporate screening criteria into EHR for </a:t>
              </a:r>
            </a:p>
            <a:p>
              <a:pPr marL="225425" marR="0" lvl="1"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Scheduling subjects</a:t>
              </a:r>
            </a:p>
            <a:p>
              <a:pPr marL="225425" marR="0" lvl="1"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Contacting subjects</a:t>
              </a:r>
            </a:p>
            <a:p>
              <a:pPr marL="225425" marR="0" lvl="1"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Recruiting subjects </a:t>
              </a:r>
            </a:p>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Alert provider of patient eligibility</a:t>
              </a:r>
            </a:p>
            <a:p>
              <a:pPr marL="119063" marR="0" lvl="0"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EHR Health Portals</a:t>
              </a:r>
            </a:p>
            <a:p>
              <a:pPr marL="225425" marR="0" lvl="1" indent="-119063"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Patient opt in/out for types of studies</a:t>
              </a:r>
            </a:p>
          </p:txBody>
        </p:sp>
        <p:sp>
          <p:nvSpPr>
            <p:cNvPr id="21" name="Rectangle 20"/>
            <p:cNvSpPr/>
            <p:nvPr/>
          </p:nvSpPr>
          <p:spPr>
            <a:xfrm>
              <a:off x="6874184" y="2498416"/>
              <a:ext cx="2194560" cy="4054784"/>
            </a:xfrm>
            <a:prstGeom prst="rect">
              <a:avLst/>
            </a:prstGeom>
            <a:noFill/>
            <a:ln w="25400" cap="flat" cmpd="sng" algn="ctr">
              <a:solidFill>
                <a:srgbClr val="000000">
                  <a:lumMod val="20000"/>
                  <a:lumOff val="80000"/>
                </a:srgbClr>
              </a:solidFill>
              <a:prstDash val="solid"/>
            </a:ln>
            <a:effectLst/>
          </p:spPr>
          <p:txBody>
            <a:bodyPr rtlCol="0" anchor="t"/>
            <a:lstStyle/>
            <a:p>
              <a:pPr marL="114300" marR="0" lvl="0"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Trials specific data capture at care delivery</a:t>
              </a:r>
            </a:p>
            <a:p>
              <a:pPr marL="114300" marR="0" lvl="0"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Auto-populated CRFs fields from EHR</a:t>
              </a:r>
            </a:p>
            <a:p>
              <a:pPr marL="114300" marR="0" lvl="0"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Extract data to facilitate work of study coordinator</a:t>
              </a:r>
            </a:p>
            <a:p>
              <a:pPr marL="114300" marR="0" lvl="0"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Rules, Alerts &amp; Checks </a:t>
              </a:r>
            </a:p>
            <a:p>
              <a:pPr marL="174625" marR="0" lvl="1"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Data completeness </a:t>
              </a:r>
            </a:p>
            <a:p>
              <a:pPr marL="174625" marR="0" lvl="1"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Quality compliance</a:t>
              </a:r>
            </a:p>
            <a:p>
              <a:pPr marL="174625" marR="0" lvl="1"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Hospitalization/AEs</a:t>
              </a:r>
            </a:p>
            <a:p>
              <a:pPr marL="174625" marR="0" lvl="1"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3698"/>
                  </a:solidFill>
                  <a:effectLst/>
                  <a:uLnTx/>
                  <a:uFillTx/>
                  <a:latin typeface="Arial"/>
                  <a:ea typeface="+mn-ea"/>
                  <a:cs typeface="+mn-cs"/>
                </a:rPr>
                <a:t>Event rates</a:t>
              </a: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114300" marR="0" lvl="0" indent="-1143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0" cap="none" spc="0" normalizeH="0" baseline="0" noProof="0" dirty="0">
                  <a:ln>
                    <a:noFill/>
                  </a:ln>
                  <a:solidFill>
                    <a:srgbClr val="003698"/>
                  </a:solidFill>
                  <a:effectLst/>
                  <a:uLnTx/>
                  <a:uFillTx/>
                  <a:latin typeface="Arial"/>
                  <a:ea typeface="+mn-ea"/>
                  <a:cs typeface="+mn-cs"/>
                </a:rPr>
                <a:t>Patient retention  and education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3698"/>
                </a:solidFill>
                <a:effectLst/>
                <a:uLnTx/>
                <a:uFillTx/>
                <a:latin typeface="Arial"/>
                <a:ea typeface="+mn-ea"/>
                <a:cs typeface="+mn-cs"/>
              </a:endParaRPr>
            </a:p>
          </p:txBody>
        </p:sp>
      </p:grpSp>
    </p:spTree>
    <p:extLst>
      <p:ext uri="{BB962C8B-B14F-4D97-AF65-F5344CB8AC3E}">
        <p14:creationId xmlns:p14="http://schemas.microsoft.com/office/powerpoint/2010/main" val="3443770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ktangel 57"/>
          <p:cNvSpPr>
            <a:spLocks noChangeArrowheads="1"/>
          </p:cNvSpPr>
          <p:nvPr/>
        </p:nvSpPr>
        <p:spPr bwMode="auto">
          <a:xfrm>
            <a:off x="2864741" y="1837971"/>
            <a:ext cx="1488457" cy="692498"/>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lIns="64870" tIns="0" rIns="64870" bIns="0">
            <a:noAutofit/>
          </a:bodyPr>
          <a:lstStyle/>
          <a:p>
            <a:pPr marL="171450" indent="-171450" defTabSz="600223">
              <a:lnSpc>
                <a:spcPct val="95000"/>
              </a:lnSpc>
              <a:buFont typeface="Calibri Light" panose="020F0302020204030204" pitchFamily="34" charset="0"/>
              <a:buChar char="⁻"/>
              <a:defRPr/>
            </a:pPr>
            <a:r>
              <a:rPr sz="1000" noProof="1">
                <a:solidFill>
                  <a:schemeClr val="bg2"/>
                </a:solidFill>
                <a:latin typeface="Calibri" panose="020F0502020204030204" pitchFamily="34" charset="0"/>
                <a:ea typeface="ＭＳ Ｐゴシック" charset="0"/>
                <a:cs typeface="Calibri" panose="020F0502020204030204" pitchFamily="34" charset="0"/>
              </a:rPr>
              <a:t>Provide input on study design such as barriers to participation</a:t>
            </a:r>
            <a:r>
              <a:rPr lang="en-US" sz="1000" noProof="1">
                <a:solidFill>
                  <a:schemeClr val="bg2"/>
                </a:solidFill>
                <a:latin typeface="Calibri" panose="020F0502020204030204" pitchFamily="34" charset="0"/>
                <a:ea typeface="ＭＳ Ｐゴシック" charset="0"/>
                <a:cs typeface="Calibri" panose="020F0502020204030204" pitchFamily="34" charset="0"/>
              </a:rPr>
              <a:t>, </a:t>
            </a:r>
            <a:r>
              <a:rPr sz="1000" noProof="1">
                <a:solidFill>
                  <a:schemeClr val="bg2"/>
                </a:solidFill>
                <a:latin typeface="Calibri" panose="020F0502020204030204" pitchFamily="34" charset="0"/>
                <a:ea typeface="ＭＳ Ｐゴシック" charset="0"/>
                <a:cs typeface="Calibri" panose="020F0502020204030204" pitchFamily="34" charset="0"/>
              </a:rPr>
              <a:t>study endpoints</a:t>
            </a:r>
            <a:r>
              <a:rPr lang="en-US" sz="1000" noProof="1">
                <a:solidFill>
                  <a:schemeClr val="bg2"/>
                </a:solidFill>
                <a:latin typeface="Calibri" panose="020F0502020204030204" pitchFamily="34" charset="0"/>
                <a:ea typeface="ＭＳ Ｐゴシック" charset="0"/>
                <a:cs typeface="Calibri" panose="020F0502020204030204" pitchFamily="34" charset="0"/>
              </a:rPr>
              <a:t>, and risk/benefit perception </a:t>
            </a:r>
            <a:endParaRPr sz="1000" noProof="1">
              <a:solidFill>
                <a:schemeClr val="bg2"/>
              </a:solidFill>
              <a:latin typeface="Calibri" panose="020F0502020204030204" pitchFamily="34" charset="0"/>
              <a:ea typeface="ＭＳ Ｐゴシック" charset="0"/>
              <a:cs typeface="Calibri" panose="020F0502020204030204" pitchFamily="34" charset="0"/>
            </a:endParaRPr>
          </a:p>
        </p:txBody>
      </p:sp>
      <p:sp>
        <p:nvSpPr>
          <p:cNvPr id="28679" name="Rektangel 57"/>
          <p:cNvSpPr>
            <a:spLocks noChangeArrowheads="1"/>
          </p:cNvSpPr>
          <p:nvPr/>
        </p:nvSpPr>
        <p:spPr bwMode="auto">
          <a:xfrm>
            <a:off x="4591202" y="1837975"/>
            <a:ext cx="1283819" cy="997196"/>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lIns="68574" tIns="0" rIns="68574" bIns="0">
            <a:noAutofit/>
          </a:bodyPr>
          <a:lstStyle/>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Advise study recruitment strategies</a:t>
            </a:r>
          </a:p>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Support r</a:t>
            </a:r>
            <a:r>
              <a:rPr sz="1000" noProof="1">
                <a:solidFill>
                  <a:schemeClr val="bg2"/>
                </a:solidFill>
                <a:latin typeface="Calibri" panose="020F0502020204030204" pitchFamily="34" charset="0"/>
                <a:ea typeface="ＭＳ Ｐゴシック" charset="0"/>
                <a:cs typeface="Calibri" panose="020F0502020204030204" pitchFamily="34" charset="0"/>
              </a:rPr>
              <a:t>ecruit</a:t>
            </a:r>
            <a:r>
              <a:rPr lang="en-US" sz="1000" noProof="1">
                <a:solidFill>
                  <a:schemeClr val="bg2"/>
                </a:solidFill>
                <a:latin typeface="Calibri" panose="020F0502020204030204" pitchFamily="34" charset="0"/>
                <a:ea typeface="ＭＳ Ｐゴシック" charset="0"/>
                <a:cs typeface="Calibri" panose="020F0502020204030204" pitchFamily="34" charset="0"/>
              </a:rPr>
              <a:t>ment of</a:t>
            </a:r>
            <a:r>
              <a:rPr sz="1000" noProof="1">
                <a:solidFill>
                  <a:schemeClr val="bg2"/>
                </a:solidFill>
                <a:latin typeface="Calibri" panose="020F0502020204030204" pitchFamily="34" charset="0"/>
                <a:ea typeface="ＭＳ Ｐゴシック" charset="0"/>
                <a:cs typeface="Calibri" panose="020F0502020204030204" pitchFamily="34" charset="0"/>
              </a:rPr>
              <a:t> study participants</a:t>
            </a:r>
          </a:p>
        </p:txBody>
      </p:sp>
      <p:sp>
        <p:nvSpPr>
          <p:cNvPr id="28680" name="Rektangel 57"/>
          <p:cNvSpPr>
            <a:spLocks noChangeArrowheads="1"/>
          </p:cNvSpPr>
          <p:nvPr/>
        </p:nvSpPr>
        <p:spPr bwMode="auto">
          <a:xfrm>
            <a:off x="6053161" y="1828800"/>
            <a:ext cx="1079432" cy="692498"/>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lIns="68574" tIns="0" rIns="68574" bIns="0">
            <a:noAutofit/>
          </a:bodyPr>
          <a:lstStyle/>
          <a:p>
            <a:pPr marL="171450" indent="-171450" defTabSz="600223">
              <a:lnSpc>
                <a:spcPct val="95000"/>
              </a:lnSpc>
              <a:buFont typeface="Calibri Light" panose="020F0302020204030204" pitchFamily="34" charset="0"/>
              <a:buChar char="⁻"/>
              <a:defRPr/>
            </a:pPr>
            <a:r>
              <a:rPr sz="1000" noProof="1">
                <a:solidFill>
                  <a:schemeClr val="bg2"/>
                </a:solidFill>
                <a:latin typeface="Calibri" panose="020F0502020204030204" pitchFamily="34" charset="0"/>
                <a:ea typeface="ＭＳ Ｐゴシック" charset="0"/>
                <a:cs typeface="Calibri" panose="020F0502020204030204" pitchFamily="34" charset="0"/>
              </a:rPr>
              <a:t>Provide feedback on how the </a:t>
            </a:r>
            <a:r>
              <a:rPr lang="en-US" sz="1000" noProof="1">
                <a:solidFill>
                  <a:schemeClr val="bg2"/>
                </a:solidFill>
                <a:latin typeface="Calibri" panose="020F0502020204030204" pitchFamily="34" charset="0"/>
                <a:ea typeface="ＭＳ Ｐゴシック" charset="0"/>
                <a:cs typeface="Calibri" panose="020F0502020204030204" pitchFamily="34" charset="0"/>
              </a:rPr>
              <a:t>participant</a:t>
            </a:r>
            <a:r>
              <a:rPr sz="1000" noProof="1">
                <a:solidFill>
                  <a:schemeClr val="bg2"/>
                </a:solidFill>
                <a:latin typeface="Calibri" panose="020F0502020204030204" pitchFamily="34" charset="0"/>
                <a:ea typeface="ＭＳ Ｐゴシック" charset="0"/>
                <a:cs typeface="Calibri" panose="020F0502020204030204" pitchFamily="34" charset="0"/>
              </a:rPr>
              <a:t> community will view results</a:t>
            </a:r>
            <a:endParaRPr lang="en-US" sz="1000" noProof="1">
              <a:solidFill>
                <a:schemeClr val="bg2"/>
              </a:solidFill>
              <a:latin typeface="Calibri" panose="020F0502020204030204" pitchFamily="34" charset="0"/>
              <a:ea typeface="ＭＳ Ｐゴシック" charset="0"/>
              <a:cs typeface="Calibri" panose="020F0502020204030204" pitchFamily="34" charset="0"/>
            </a:endParaRPr>
          </a:p>
        </p:txBody>
      </p:sp>
      <p:sp>
        <p:nvSpPr>
          <p:cNvPr id="43" name="Rektangel 57"/>
          <p:cNvSpPr>
            <a:spLocks noChangeArrowheads="1"/>
          </p:cNvSpPr>
          <p:nvPr/>
        </p:nvSpPr>
        <p:spPr bwMode="auto">
          <a:xfrm>
            <a:off x="972318" y="1837972"/>
            <a:ext cx="1699423" cy="8586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lIns="68574" tIns="0" rIns="68574" bIns="0">
            <a:noAutofit/>
          </a:bodyPr>
          <a:lstStyle/>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Provide information on unmet need and therapeutic burden </a:t>
            </a:r>
          </a:p>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Interest of research question to participant community</a:t>
            </a:r>
            <a:endParaRPr sz="1000" noProof="1">
              <a:solidFill>
                <a:schemeClr val="bg2"/>
              </a:solidFill>
              <a:latin typeface="Calibri" panose="020F0502020204030204" pitchFamily="34" charset="0"/>
              <a:ea typeface="ＭＳ Ｐゴシック" charset="0"/>
              <a:cs typeface="Calibri" panose="020F0502020204030204" pitchFamily="34" charset="0"/>
            </a:endParaRPr>
          </a:p>
        </p:txBody>
      </p:sp>
      <p:sp>
        <p:nvSpPr>
          <p:cNvPr id="35" name="Rektangel 57"/>
          <p:cNvSpPr>
            <a:spLocks noChangeArrowheads="1"/>
          </p:cNvSpPr>
          <p:nvPr/>
        </p:nvSpPr>
        <p:spPr bwMode="auto">
          <a:xfrm>
            <a:off x="7793144" y="1794300"/>
            <a:ext cx="1324828" cy="41550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lIns="68574" tIns="0" rIns="68574" bIns="0">
            <a:noAutofit/>
          </a:bodyPr>
          <a:lstStyle/>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Advise on post-market study design</a:t>
            </a:r>
          </a:p>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Better understand adherence, persistence, access, impact</a:t>
            </a:r>
            <a:endParaRPr sz="1000" noProof="1">
              <a:solidFill>
                <a:schemeClr val="bg2"/>
              </a:solidFill>
              <a:latin typeface="Calibri" panose="020F0502020204030204" pitchFamily="34" charset="0"/>
              <a:ea typeface="ＭＳ Ｐゴシック" charset="0"/>
              <a:cs typeface="Calibri" panose="020F0502020204030204" pitchFamily="34" charset="0"/>
            </a:endParaRPr>
          </a:p>
        </p:txBody>
      </p:sp>
      <p:sp>
        <p:nvSpPr>
          <p:cNvPr id="3" name="Title 2"/>
          <p:cNvSpPr>
            <a:spLocks noGrp="1"/>
          </p:cNvSpPr>
          <p:nvPr>
            <p:ph type="title"/>
          </p:nvPr>
        </p:nvSpPr>
        <p:spPr>
          <a:xfrm>
            <a:off x="156770" y="395868"/>
            <a:ext cx="8868864" cy="571502"/>
          </a:xfrm>
        </p:spPr>
        <p:txBody>
          <a:bodyPr/>
          <a:lstStyle/>
          <a:p>
            <a:pPr algn="ctr"/>
            <a:r>
              <a:rPr lang="en-US" sz="2400" dirty="0"/>
              <a:t>When to Engage Patients with Pragmatic Trials: </a:t>
            </a:r>
            <a:br>
              <a:rPr lang="en-US" sz="2400" dirty="0"/>
            </a:br>
            <a:r>
              <a:rPr lang="en-US" sz="2400" dirty="0"/>
              <a:t>Early, often, always from bench to bedside and back</a:t>
            </a:r>
          </a:p>
        </p:txBody>
      </p:sp>
      <p:cxnSp>
        <p:nvCxnSpPr>
          <p:cNvPr id="7" name="Straight Arrow Connector 6"/>
          <p:cNvCxnSpPr/>
          <p:nvPr/>
        </p:nvCxnSpPr>
        <p:spPr>
          <a:xfrm>
            <a:off x="972317" y="1837970"/>
            <a:ext cx="0" cy="937664"/>
          </a:xfrm>
          <a:prstGeom prst="straightConnector1">
            <a:avLst/>
          </a:prstGeom>
          <a:noFill/>
          <a:ln w="25400" cap="flat" cmpd="sng" algn="ctr">
            <a:solidFill>
              <a:schemeClr val="accent2"/>
            </a:solidFill>
            <a:prstDash val="solid"/>
            <a:tailEnd type="triangle"/>
          </a:ln>
          <a:effectLst/>
        </p:spPr>
      </p:cxnSp>
      <p:cxnSp>
        <p:nvCxnSpPr>
          <p:cNvPr id="44" name="Straight Arrow Connector 43"/>
          <p:cNvCxnSpPr/>
          <p:nvPr/>
        </p:nvCxnSpPr>
        <p:spPr>
          <a:xfrm>
            <a:off x="2868727" y="1837970"/>
            <a:ext cx="0" cy="937664"/>
          </a:xfrm>
          <a:prstGeom prst="straightConnector1">
            <a:avLst/>
          </a:prstGeom>
          <a:noFill/>
          <a:ln w="25400" cap="flat" cmpd="sng" algn="ctr">
            <a:solidFill>
              <a:schemeClr val="accent5"/>
            </a:solidFill>
            <a:prstDash val="solid"/>
            <a:tailEnd type="triangle"/>
          </a:ln>
          <a:effectLst/>
        </p:spPr>
      </p:cxnSp>
      <p:cxnSp>
        <p:nvCxnSpPr>
          <p:cNvPr id="45" name="Straight Arrow Connector 44"/>
          <p:cNvCxnSpPr/>
          <p:nvPr/>
        </p:nvCxnSpPr>
        <p:spPr>
          <a:xfrm>
            <a:off x="4592406" y="1837970"/>
            <a:ext cx="0" cy="937664"/>
          </a:xfrm>
          <a:prstGeom prst="straightConnector1">
            <a:avLst/>
          </a:prstGeom>
          <a:noFill/>
          <a:ln w="25400" cap="flat" cmpd="sng" algn="ctr">
            <a:solidFill>
              <a:schemeClr val="tx1"/>
            </a:solidFill>
            <a:prstDash val="solid"/>
            <a:tailEnd type="triangle"/>
          </a:ln>
          <a:effectLst/>
        </p:spPr>
      </p:cxnSp>
      <p:cxnSp>
        <p:nvCxnSpPr>
          <p:cNvPr id="47" name="Straight Arrow Connector 46"/>
          <p:cNvCxnSpPr/>
          <p:nvPr/>
        </p:nvCxnSpPr>
        <p:spPr>
          <a:xfrm>
            <a:off x="5882603" y="1845674"/>
            <a:ext cx="0" cy="937664"/>
          </a:xfrm>
          <a:prstGeom prst="straightConnector1">
            <a:avLst/>
          </a:prstGeom>
          <a:noFill/>
          <a:ln w="25400" cap="flat" cmpd="sng" algn="ctr">
            <a:solidFill>
              <a:schemeClr val="tx1"/>
            </a:solidFill>
            <a:prstDash val="solid"/>
            <a:tailEnd type="triangle"/>
          </a:ln>
          <a:effectLst/>
        </p:spPr>
      </p:cxnSp>
      <p:cxnSp>
        <p:nvCxnSpPr>
          <p:cNvPr id="49" name="Straight Arrow Connector 48"/>
          <p:cNvCxnSpPr/>
          <p:nvPr/>
        </p:nvCxnSpPr>
        <p:spPr>
          <a:xfrm>
            <a:off x="7772400" y="1837970"/>
            <a:ext cx="0" cy="937664"/>
          </a:xfrm>
          <a:prstGeom prst="straightConnector1">
            <a:avLst/>
          </a:prstGeom>
          <a:noFill/>
          <a:ln w="25400" cap="flat" cmpd="sng" algn="ctr">
            <a:solidFill>
              <a:srgbClr val="8CC815"/>
            </a:solidFill>
            <a:prstDash val="solid"/>
            <a:tailEnd type="triangle"/>
          </a:ln>
          <a:effectLst/>
        </p:spPr>
      </p:cxnSp>
      <p:grpSp>
        <p:nvGrpSpPr>
          <p:cNvPr id="2" name="Group 1"/>
          <p:cNvGrpSpPr/>
          <p:nvPr/>
        </p:nvGrpSpPr>
        <p:grpSpPr>
          <a:xfrm>
            <a:off x="559595" y="3897554"/>
            <a:ext cx="8241506" cy="1512646"/>
            <a:chOff x="559595" y="3753320"/>
            <a:chExt cx="8241506" cy="1512646"/>
          </a:xfrm>
        </p:grpSpPr>
        <p:sp>
          <p:nvSpPr>
            <p:cNvPr id="28683" name="Rektangel 57"/>
            <p:cNvSpPr>
              <a:spLocks noChangeArrowheads="1"/>
            </p:cNvSpPr>
            <p:nvPr/>
          </p:nvSpPr>
          <p:spPr bwMode="auto">
            <a:xfrm>
              <a:off x="6430105" y="3831166"/>
              <a:ext cx="2370996" cy="143480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lIns="68574" tIns="0" rIns="68574" bIns="0">
              <a:noAutofit/>
            </a:bodyPr>
            <a:lstStyle/>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Work with trial team to develop plns for returning of individual and aggregate results; </a:t>
              </a:r>
              <a:br>
                <a:rPr lang="en-US" sz="1000" noProof="1">
                  <a:solidFill>
                    <a:schemeClr val="bg2"/>
                  </a:solidFill>
                  <a:latin typeface="Calibri" panose="020F0502020204030204" pitchFamily="34" charset="0"/>
                  <a:ea typeface="ＭＳ Ｐゴシック" charset="0"/>
                  <a:cs typeface="Calibri" panose="020F0502020204030204" pitchFamily="34" charset="0"/>
                </a:rPr>
              </a:br>
              <a:r>
                <a:rPr lang="en-US" sz="1000" noProof="1">
                  <a:solidFill>
                    <a:schemeClr val="bg2"/>
                  </a:solidFill>
                  <a:latin typeface="Calibri" panose="020F0502020204030204" pitchFamily="34" charset="0"/>
                  <a:ea typeface="ＭＳ Ｐゴシック" charset="0"/>
                  <a:cs typeface="Calibri" panose="020F0502020204030204" pitchFamily="34" charset="0"/>
                </a:rPr>
                <a:t>Contrubute to  lay summary devellopment</a:t>
              </a:r>
            </a:p>
            <a:p>
              <a:pPr marL="171450" indent="-171450" defTabSz="600223">
                <a:lnSpc>
                  <a:spcPct val="95000"/>
                </a:lnSpc>
                <a:buFont typeface="Calibri Light" panose="020F0302020204030204" pitchFamily="34" charset="0"/>
                <a:buChar char="⁻"/>
                <a:defRPr/>
              </a:pPr>
              <a:r>
                <a:rPr sz="1000" noProof="1">
                  <a:solidFill>
                    <a:schemeClr val="bg2"/>
                  </a:solidFill>
                  <a:latin typeface="Calibri" panose="020F0502020204030204" pitchFamily="34" charset="0"/>
                  <a:ea typeface="ＭＳ Ｐゴシック" charset="0"/>
                  <a:cs typeface="Calibri" panose="020F0502020204030204" pitchFamily="34" charset="0"/>
                </a:rPr>
                <a:t>Write newsletter articles or blog </a:t>
              </a:r>
              <a:r>
                <a:rPr lang="en-US" sz="1000" noProof="1">
                  <a:solidFill>
                    <a:schemeClr val="bg2"/>
                  </a:solidFill>
                  <a:latin typeface="Calibri" panose="020F0502020204030204" pitchFamily="34" charset="0"/>
                  <a:ea typeface="ＭＳ Ｐゴシック" charset="0"/>
                  <a:cs typeface="Calibri" panose="020F0502020204030204" pitchFamily="34" charset="0"/>
                </a:rPr>
                <a:t>posts </a:t>
              </a:r>
              <a:br>
                <a:rPr lang="en-US" sz="1000" noProof="1">
                  <a:solidFill>
                    <a:schemeClr val="bg2"/>
                  </a:solidFill>
                  <a:latin typeface="Calibri" panose="020F0502020204030204" pitchFamily="34" charset="0"/>
                  <a:ea typeface="ＭＳ Ｐゴシック" charset="0"/>
                  <a:cs typeface="Calibri" panose="020F0502020204030204" pitchFamily="34" charset="0"/>
                </a:rPr>
              </a:br>
              <a:r>
                <a:rPr sz="1000" noProof="1">
                  <a:solidFill>
                    <a:schemeClr val="bg2"/>
                  </a:solidFill>
                  <a:latin typeface="Calibri" panose="020F0502020204030204" pitchFamily="34" charset="0"/>
                  <a:ea typeface="ＭＳ Ｐゴシック" charset="0"/>
                  <a:cs typeface="Calibri" panose="020F0502020204030204" pitchFamily="34" charset="0"/>
                </a:rPr>
                <a:t>about results</a:t>
              </a:r>
            </a:p>
            <a:p>
              <a:pPr marL="171450" indent="-171450"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C</a:t>
              </a:r>
              <a:r>
                <a:rPr sz="1000" noProof="1">
                  <a:solidFill>
                    <a:schemeClr val="bg2"/>
                  </a:solidFill>
                  <a:latin typeface="Calibri" panose="020F0502020204030204" pitchFamily="34" charset="0"/>
                  <a:ea typeface="ＭＳ Ｐゴシック" charset="0"/>
                  <a:cs typeface="Calibri" panose="020F0502020204030204" pitchFamily="34" charset="0"/>
                </a:rPr>
                <a:t>o-present results with </a:t>
              </a:r>
              <a:r>
                <a:rPr lang="en-US" sz="1000" noProof="1">
                  <a:solidFill>
                    <a:schemeClr val="bg2"/>
                  </a:solidFill>
                  <a:latin typeface="Calibri" panose="020F0502020204030204" pitchFamily="34" charset="0"/>
                  <a:ea typeface="ＭＳ Ｐゴシック" charset="0"/>
                  <a:cs typeface="Calibri" panose="020F0502020204030204" pitchFamily="34" charset="0"/>
                </a:rPr>
                <a:t>sponsors and </a:t>
              </a:r>
              <a:r>
                <a:rPr sz="1000" noProof="1">
                  <a:solidFill>
                    <a:schemeClr val="bg2"/>
                  </a:solidFill>
                  <a:latin typeface="Calibri" panose="020F0502020204030204" pitchFamily="34" charset="0"/>
                  <a:ea typeface="ＭＳ Ｐゴシック" charset="0"/>
                  <a:cs typeface="Calibri" panose="020F0502020204030204" pitchFamily="34" charset="0"/>
                </a:rPr>
                <a:t>researcher at </a:t>
              </a:r>
              <a:r>
                <a:rPr lang="en-US" sz="1000" noProof="1">
                  <a:solidFill>
                    <a:schemeClr val="bg2"/>
                  </a:solidFill>
                  <a:latin typeface="Calibri" panose="020F0502020204030204" pitchFamily="34" charset="0"/>
                  <a:ea typeface="ＭＳ Ｐゴシック" charset="0"/>
                  <a:cs typeface="Calibri" panose="020F0502020204030204" pitchFamily="34" charset="0"/>
                </a:rPr>
                <a:t>scientific </a:t>
              </a:r>
              <a:r>
                <a:rPr sz="1000" noProof="1">
                  <a:solidFill>
                    <a:schemeClr val="bg2"/>
                  </a:solidFill>
                  <a:latin typeface="Calibri" panose="020F0502020204030204" pitchFamily="34" charset="0"/>
                  <a:ea typeface="ＭＳ Ｐゴシック" charset="0"/>
                  <a:cs typeface="Calibri" panose="020F0502020204030204" pitchFamily="34" charset="0"/>
                </a:rPr>
                <a:t>conference</a:t>
              </a:r>
              <a:r>
                <a:rPr lang="en-US" sz="1000" noProof="1">
                  <a:solidFill>
                    <a:schemeClr val="bg2"/>
                  </a:solidFill>
                  <a:latin typeface="Calibri" panose="020F0502020204030204" pitchFamily="34" charset="0"/>
                  <a:ea typeface="ＭＳ Ｐゴシック" charset="0"/>
                  <a:cs typeface="Calibri" panose="020F0502020204030204" pitchFamily="34" charset="0"/>
                </a:rPr>
                <a:t>s</a:t>
              </a:r>
              <a:r>
                <a:rPr sz="1000" noProof="1">
                  <a:solidFill>
                    <a:schemeClr val="bg2"/>
                  </a:solidFill>
                  <a:latin typeface="Calibri" panose="020F0502020204030204" pitchFamily="34" charset="0"/>
                  <a:ea typeface="ＭＳ Ｐゴシック" charset="0"/>
                  <a:cs typeface="Calibri" panose="020F0502020204030204" pitchFamily="34" charset="0"/>
                </a:rPr>
                <a:t> or</a:t>
              </a:r>
              <a:r>
                <a:rPr lang="en-US" sz="1000" noProof="1">
                  <a:solidFill>
                    <a:schemeClr val="bg2"/>
                  </a:solidFill>
                  <a:latin typeface="Calibri" panose="020F0502020204030204" pitchFamily="34" charset="0"/>
                  <a:ea typeface="ＭＳ Ｐゴシック" charset="0"/>
                  <a:cs typeface="Calibri" panose="020F0502020204030204" pitchFamily="34" charset="0"/>
                </a:rPr>
                <a:t> in Participant communities</a:t>
              </a:r>
              <a:endParaRPr sz="1000" noProof="1">
                <a:solidFill>
                  <a:schemeClr val="bg2"/>
                </a:solidFill>
                <a:latin typeface="Calibri" panose="020F0502020204030204" pitchFamily="34" charset="0"/>
                <a:ea typeface="ＭＳ Ｐゴシック" charset="0"/>
                <a:cs typeface="Calibri" panose="020F0502020204030204" pitchFamily="34" charset="0"/>
              </a:endParaRPr>
            </a:p>
          </p:txBody>
        </p:sp>
        <p:sp>
          <p:nvSpPr>
            <p:cNvPr id="28684" name="Rektangel 57"/>
            <p:cNvSpPr>
              <a:spLocks noChangeArrowheads="1"/>
            </p:cNvSpPr>
            <p:nvPr/>
          </p:nvSpPr>
          <p:spPr bwMode="auto">
            <a:xfrm>
              <a:off x="3624215" y="3828336"/>
              <a:ext cx="1199013" cy="1135695"/>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lIns="68574" tIns="0" rIns="68574" bIns="0">
              <a:noAutofit/>
            </a:bodyPr>
            <a:lstStyle/>
            <a:p>
              <a:pPr marL="171450" indent="-171450" algn="r" defTabSz="600223">
                <a:lnSpc>
                  <a:spcPct val="95000"/>
                </a:lnSpc>
                <a:spcBef>
                  <a:spcPts val="451"/>
                </a:spcBef>
                <a:buFont typeface="Calibri Light" panose="020F0302020204030204" pitchFamily="34" charset="0"/>
                <a:buChar char="⁻"/>
                <a:defRPr/>
              </a:pPr>
              <a:r>
                <a:rPr lang="en-US" sz="1000" noProof="1">
                  <a:solidFill>
                    <a:schemeClr val="bg2"/>
                  </a:solidFill>
                  <a:latin typeface="Calibri" panose="020F0502020204030204" pitchFamily="34" charset="0"/>
                  <a:cs typeface="Calibri" panose="020F0502020204030204" pitchFamily="34" charset="0"/>
                </a:rPr>
                <a:t>Serve on </a:t>
              </a:r>
              <a:r>
                <a:rPr sz="1000" noProof="1">
                  <a:solidFill>
                    <a:schemeClr val="bg2"/>
                  </a:solidFill>
                  <a:latin typeface="Calibri" panose="020F0502020204030204" pitchFamily="34" charset="0"/>
                  <a:cs typeface="Calibri" panose="020F0502020204030204" pitchFamily="34" charset="0"/>
                </a:rPr>
                <a:t>a Data Safety Monitoring Board</a:t>
              </a:r>
            </a:p>
            <a:p>
              <a:pPr marL="171450" indent="-171450" algn="r" defTabSz="600223">
                <a:lnSpc>
                  <a:spcPct val="95000"/>
                </a:lnSpc>
                <a:spcBef>
                  <a:spcPts val="451"/>
                </a:spcBef>
                <a:buFont typeface="Calibri Light" panose="020F0302020204030204" pitchFamily="34" charset="0"/>
                <a:buChar char="⁻"/>
                <a:defRPr/>
              </a:pPr>
              <a:r>
                <a:rPr sz="1000" noProof="1">
                  <a:solidFill>
                    <a:schemeClr val="bg2"/>
                  </a:solidFill>
                  <a:latin typeface="Calibri" panose="020F0502020204030204" pitchFamily="34" charset="0"/>
                  <a:cs typeface="Calibri" panose="020F0502020204030204" pitchFamily="34" charset="0"/>
                </a:rPr>
                <a:t>Provide recommendations for revising study protocol if changes need to be made</a:t>
              </a:r>
            </a:p>
          </p:txBody>
        </p:sp>
        <p:sp>
          <p:nvSpPr>
            <p:cNvPr id="28685" name="Rektangel 57"/>
            <p:cNvSpPr>
              <a:spLocks noChangeArrowheads="1"/>
            </p:cNvSpPr>
            <p:nvPr/>
          </p:nvSpPr>
          <p:spPr bwMode="auto">
            <a:xfrm>
              <a:off x="559595" y="3816997"/>
              <a:ext cx="1150412" cy="692498"/>
            </a:xfrm>
            <a:prstGeom prst="rect">
              <a:avLst/>
            </a:prstGeom>
            <a:noFill/>
            <a:ln>
              <a:noFill/>
            </a:ln>
            <a:effectLst/>
          </p:spPr>
          <p:style>
            <a:lnRef idx="3">
              <a:schemeClr val="lt1"/>
            </a:lnRef>
            <a:fillRef idx="1">
              <a:schemeClr val="accent1"/>
            </a:fillRef>
            <a:effectRef idx="1">
              <a:schemeClr val="accent1"/>
            </a:effectRef>
            <a:fontRef idx="minor">
              <a:schemeClr val="lt1"/>
            </a:fontRef>
          </p:style>
          <p:txBody>
            <a:bodyPr wrap="square" lIns="68574" tIns="0" rIns="68574" bIns="0">
              <a:noAutofit/>
            </a:bodyPr>
            <a:lstStyle/>
            <a:p>
              <a:pPr marL="171450" indent="-171450" algn="r" defTabSz="600223">
                <a:lnSpc>
                  <a:spcPct val="95000"/>
                </a:lnSpc>
                <a:buFont typeface="Calibri Light" panose="020F0302020204030204" pitchFamily="34" charset="0"/>
                <a:buChar char="⁻"/>
                <a:defRPr/>
              </a:pPr>
              <a:r>
                <a:rPr lang="en-US" sz="1000" noProof="1">
                  <a:solidFill>
                    <a:schemeClr val="bg2"/>
                  </a:solidFill>
                  <a:latin typeface="Calibri" panose="020F0502020204030204" pitchFamily="34" charset="0"/>
                  <a:ea typeface="ＭＳ Ｐゴシック" charset="0"/>
                  <a:cs typeface="Calibri" panose="020F0502020204030204" pitchFamily="34" charset="0"/>
                </a:rPr>
                <a:t>Participants work with sponsor or researcher to support funding applications and models</a:t>
              </a:r>
            </a:p>
          </p:txBody>
        </p:sp>
        <p:sp>
          <p:nvSpPr>
            <p:cNvPr id="28695" name="Rektangel 57"/>
            <p:cNvSpPr>
              <a:spLocks noChangeArrowheads="1"/>
            </p:cNvSpPr>
            <p:nvPr/>
          </p:nvSpPr>
          <p:spPr bwMode="auto">
            <a:xfrm>
              <a:off x="2254673" y="3828337"/>
              <a:ext cx="1107208" cy="1135696"/>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lIns="68574" tIns="0" rIns="68574" bIns="0">
              <a:noAutofit/>
            </a:bodyPr>
            <a:lstStyle/>
            <a:p>
              <a:pPr marL="171450" indent="-171450" algn="r" defTabSz="600223">
                <a:lnSpc>
                  <a:spcPct val="95000"/>
                </a:lnSpc>
                <a:buFont typeface="Calibri Light" panose="020F0302020204030204" pitchFamily="34" charset="0"/>
                <a:buChar char="⁻"/>
                <a:defRPr/>
              </a:pPr>
              <a:r>
                <a:rPr sz="1000" noProof="1">
                  <a:solidFill>
                    <a:schemeClr val="bg2"/>
                  </a:solidFill>
                  <a:latin typeface="Calibri" panose="020F0502020204030204" pitchFamily="34" charset="0"/>
                  <a:ea typeface="ＭＳ Ｐゴシック" charset="0"/>
                  <a:cs typeface="Calibri" panose="020F0502020204030204" pitchFamily="34" charset="0"/>
                </a:rPr>
                <a:t>Help finalize eligibility criteria within the study protocol</a:t>
              </a:r>
            </a:p>
            <a:p>
              <a:pPr marL="171450" indent="-171450" algn="r" defTabSz="600223">
                <a:lnSpc>
                  <a:spcPct val="95000"/>
                </a:lnSpc>
                <a:buFont typeface="Calibri Light" panose="020F0302020204030204" pitchFamily="34" charset="0"/>
                <a:buChar char="⁻"/>
                <a:defRPr/>
              </a:pPr>
              <a:r>
                <a:rPr sz="1000" noProof="1">
                  <a:solidFill>
                    <a:schemeClr val="bg2"/>
                  </a:solidFill>
                  <a:latin typeface="Calibri" panose="020F0502020204030204" pitchFamily="34" charset="0"/>
                  <a:ea typeface="ＭＳ Ｐゴシック" charset="0"/>
                  <a:cs typeface="Calibri" panose="020F0502020204030204" pitchFamily="34" charset="0"/>
                </a:rPr>
                <a:t>Assist in creating the informed consent </a:t>
              </a:r>
              <a:r>
                <a:rPr lang="en-US" sz="1000" noProof="1">
                  <a:solidFill>
                    <a:schemeClr val="bg2"/>
                  </a:solidFill>
                  <a:latin typeface="Calibri" panose="020F0502020204030204" pitchFamily="34" charset="0"/>
                  <a:ea typeface="ＭＳ Ｐゴシック" charset="0"/>
                  <a:cs typeface="Calibri" panose="020F0502020204030204" pitchFamily="34" charset="0"/>
                </a:rPr>
                <a:t>process and </a:t>
              </a:r>
              <a:r>
                <a:rPr sz="1000" noProof="1">
                  <a:solidFill>
                    <a:schemeClr val="bg2"/>
                  </a:solidFill>
                  <a:latin typeface="Calibri" panose="020F0502020204030204" pitchFamily="34" charset="0"/>
                  <a:ea typeface="ＭＳ Ｐゴシック" charset="0"/>
                  <a:cs typeface="Calibri" panose="020F0502020204030204" pitchFamily="34" charset="0"/>
                </a:rPr>
                <a:t>form</a:t>
              </a:r>
            </a:p>
          </p:txBody>
        </p:sp>
        <p:cxnSp>
          <p:nvCxnSpPr>
            <p:cNvPr id="50" name="Straight Arrow Connector 49"/>
            <p:cNvCxnSpPr/>
            <p:nvPr/>
          </p:nvCxnSpPr>
          <p:spPr>
            <a:xfrm flipV="1">
              <a:off x="1710006" y="3753320"/>
              <a:ext cx="1863" cy="1213541"/>
            </a:xfrm>
            <a:prstGeom prst="straightConnector1">
              <a:avLst/>
            </a:prstGeom>
            <a:noFill/>
            <a:ln w="25400" cap="flat" cmpd="sng" algn="ctr">
              <a:solidFill>
                <a:schemeClr val="accent5"/>
              </a:solidFill>
              <a:prstDash val="solid"/>
              <a:tailEnd type="triangle"/>
            </a:ln>
            <a:effectLst/>
          </p:spPr>
        </p:cxnSp>
        <p:cxnSp>
          <p:nvCxnSpPr>
            <p:cNvPr id="53" name="Straight Arrow Connector 52"/>
            <p:cNvCxnSpPr/>
            <p:nvPr/>
          </p:nvCxnSpPr>
          <p:spPr>
            <a:xfrm flipV="1">
              <a:off x="3361879" y="3753320"/>
              <a:ext cx="1863" cy="1213541"/>
            </a:xfrm>
            <a:prstGeom prst="straightConnector1">
              <a:avLst/>
            </a:prstGeom>
            <a:noFill/>
            <a:ln w="25400" cap="flat" cmpd="sng" algn="ctr">
              <a:solidFill>
                <a:schemeClr val="accent5"/>
              </a:solidFill>
              <a:prstDash val="solid"/>
              <a:tailEnd type="triangle"/>
            </a:ln>
            <a:effectLst/>
          </p:spPr>
        </p:cxnSp>
        <p:cxnSp>
          <p:nvCxnSpPr>
            <p:cNvPr id="56" name="Straight Arrow Connector 55"/>
            <p:cNvCxnSpPr/>
            <p:nvPr/>
          </p:nvCxnSpPr>
          <p:spPr>
            <a:xfrm flipV="1">
              <a:off x="4867151" y="3753320"/>
              <a:ext cx="1863" cy="1213541"/>
            </a:xfrm>
            <a:prstGeom prst="straightConnector1">
              <a:avLst/>
            </a:prstGeom>
            <a:noFill/>
            <a:ln w="25400" cap="flat" cmpd="sng" algn="ctr">
              <a:solidFill>
                <a:schemeClr val="tx1"/>
              </a:solidFill>
              <a:prstDash val="solid"/>
              <a:tailEnd type="triangle"/>
            </a:ln>
            <a:effectLst/>
          </p:spPr>
        </p:cxnSp>
        <p:cxnSp>
          <p:nvCxnSpPr>
            <p:cNvPr id="57" name="Straight Arrow Connector 56"/>
            <p:cNvCxnSpPr/>
            <p:nvPr/>
          </p:nvCxnSpPr>
          <p:spPr>
            <a:xfrm flipV="1">
              <a:off x="6405841" y="3753323"/>
              <a:ext cx="0" cy="1421205"/>
            </a:xfrm>
            <a:prstGeom prst="straightConnector1">
              <a:avLst/>
            </a:prstGeom>
            <a:noFill/>
            <a:ln w="25400" cap="flat" cmpd="sng" algn="ctr">
              <a:solidFill>
                <a:schemeClr val="tx1"/>
              </a:solidFill>
              <a:prstDash val="solid"/>
              <a:tailEnd type="triangle"/>
            </a:ln>
            <a:effectLst/>
          </p:spPr>
        </p:cxnSp>
        <p:sp>
          <p:nvSpPr>
            <p:cNvPr id="5" name="TextBox 4"/>
            <p:cNvSpPr txBox="1"/>
            <p:nvPr/>
          </p:nvSpPr>
          <p:spPr>
            <a:xfrm>
              <a:off x="4986681" y="3780333"/>
              <a:ext cx="1301492" cy="1323439"/>
            </a:xfrm>
            <a:prstGeom prst="rect">
              <a:avLst/>
            </a:prstGeom>
            <a:noFill/>
          </p:spPr>
          <p:txBody>
            <a:bodyPr wrap="square" rtlCol="0">
              <a:spAutoFit/>
            </a:bodyPr>
            <a:lstStyle/>
            <a:p>
              <a:pPr marL="171450" indent="-171450" algn="r">
                <a:buFont typeface="Calibri Light" panose="020F0302020204030204" pitchFamily="34" charset="0"/>
                <a:buChar char="⁻"/>
              </a:pPr>
              <a:r>
                <a:rPr lang="en-US" sz="1000" dirty="0">
                  <a:solidFill>
                    <a:schemeClr val="bg2"/>
                  </a:solidFill>
                  <a:latin typeface="Calibri" panose="020F0502020204030204" pitchFamily="34" charset="0"/>
                  <a:cs typeface="Calibri" panose="020F0502020204030204" pitchFamily="34" charset="0"/>
                </a:rPr>
                <a:t>Thank participants</a:t>
              </a:r>
            </a:p>
            <a:p>
              <a:pPr marL="171450" indent="-171450" algn="r">
                <a:buFont typeface="Calibri Light" panose="020F0302020204030204" pitchFamily="34" charset="0"/>
                <a:buChar char="⁻"/>
              </a:pPr>
              <a:r>
                <a:rPr lang="en-US" sz="1000" dirty="0">
                  <a:solidFill>
                    <a:schemeClr val="bg2"/>
                  </a:solidFill>
                  <a:latin typeface="Calibri" panose="020F0502020204030204" pitchFamily="34" charset="0"/>
                  <a:cs typeface="Calibri" panose="020F0502020204030204" pitchFamily="34" charset="0"/>
                </a:rPr>
                <a:t>Update on progress</a:t>
              </a:r>
            </a:p>
            <a:p>
              <a:pPr marL="171450" indent="-171450" algn="r">
                <a:buFont typeface="Calibri Light" panose="020F0302020204030204" pitchFamily="34" charset="0"/>
                <a:buChar char="⁻"/>
              </a:pPr>
              <a:r>
                <a:rPr lang="en-US" sz="1000" dirty="0">
                  <a:solidFill>
                    <a:schemeClr val="bg2"/>
                  </a:solidFill>
                  <a:latin typeface="Calibri" panose="020F0502020204030204" pitchFamily="34" charset="0"/>
                  <a:cs typeface="Calibri" panose="020F0502020204030204" pitchFamily="34" charset="0"/>
                </a:rPr>
                <a:t>Share findings in laypeople language</a:t>
              </a:r>
            </a:p>
          </p:txBody>
        </p:sp>
      </p:grpSp>
      <p:grpSp>
        <p:nvGrpSpPr>
          <p:cNvPr id="6" name="Group 5"/>
          <p:cNvGrpSpPr/>
          <p:nvPr/>
        </p:nvGrpSpPr>
        <p:grpSpPr>
          <a:xfrm>
            <a:off x="559595" y="2895600"/>
            <a:ext cx="8024812" cy="947897"/>
            <a:chOff x="1828800" y="2567668"/>
            <a:chExt cx="8229600" cy="1263863"/>
          </a:xfrm>
        </p:grpSpPr>
        <p:sp>
          <p:nvSpPr>
            <p:cNvPr id="26" name="Rektangel 85"/>
            <p:cNvSpPr>
              <a:spLocks noChangeArrowheads="1"/>
            </p:cNvSpPr>
            <p:nvPr/>
          </p:nvSpPr>
          <p:spPr bwMode="auto">
            <a:xfrm>
              <a:off x="9173609" y="2567668"/>
              <a:ext cx="884791" cy="1263551"/>
            </a:xfrm>
            <a:prstGeom prst="homePlate">
              <a:avLst/>
            </a:prstGeom>
            <a:solidFill>
              <a:srgbClr val="8CC815"/>
            </a:solidFill>
            <a:ln w="12700">
              <a:solidFill>
                <a:schemeClr val="bg1">
                  <a:lumMod val="85000"/>
                </a:schemeClr>
              </a:solidFill>
            </a:ln>
            <a:extLst/>
          </p:spPr>
          <p:txBody>
            <a:bodyPr wrap="none" anchor="ctr" anchorCtr="0">
              <a:noAutofit/>
            </a:bodyPr>
            <a:lstStyle/>
            <a:p>
              <a:pPr>
                <a:buNone/>
              </a:pPr>
              <a:r>
                <a:rPr sz="1050" b="1" noProof="1">
                  <a:solidFill>
                    <a:srgbClr val="FFFFFF"/>
                  </a:solidFill>
                  <a:latin typeface="Calibri" panose="020F0502020204030204" pitchFamily="34" charset="0"/>
                  <a:cs typeface="Calibri" panose="020F0502020204030204" pitchFamily="34" charset="0"/>
                </a:rPr>
                <a:t>Post</a:t>
              </a:r>
              <a:r>
                <a:rPr lang="en-US" sz="1050" b="1" noProof="1">
                  <a:solidFill>
                    <a:srgbClr val="FFFFFF"/>
                  </a:solidFill>
                  <a:latin typeface="Calibri" panose="020F0502020204030204" pitchFamily="34" charset="0"/>
                  <a:cs typeface="Calibri" panose="020F0502020204030204" pitchFamily="34" charset="0"/>
                </a:rPr>
                <a:t>-</a:t>
              </a:r>
              <a:endParaRPr sz="1050" b="1" noProof="1">
                <a:solidFill>
                  <a:srgbClr val="FFFFFF"/>
                </a:solidFill>
                <a:latin typeface="Calibri" panose="020F0502020204030204" pitchFamily="34" charset="0"/>
                <a:cs typeface="Calibri" panose="020F0502020204030204" pitchFamily="34" charset="0"/>
              </a:endParaRPr>
            </a:p>
            <a:p>
              <a:pPr>
                <a:buNone/>
              </a:pPr>
              <a:r>
                <a:rPr lang="en-US" sz="1050" b="1" noProof="1">
                  <a:solidFill>
                    <a:srgbClr val="FFFFFF"/>
                  </a:solidFill>
                  <a:latin typeface="Calibri" panose="020F0502020204030204" pitchFamily="34" charset="0"/>
                  <a:cs typeface="Calibri" panose="020F0502020204030204" pitchFamily="34" charset="0"/>
                </a:rPr>
                <a:t>a</a:t>
              </a:r>
              <a:r>
                <a:rPr sz="1050" b="1" noProof="1">
                  <a:solidFill>
                    <a:srgbClr val="FFFFFF"/>
                  </a:solidFill>
                  <a:latin typeface="Calibri" panose="020F0502020204030204" pitchFamily="34" charset="0"/>
                  <a:cs typeface="Calibri" panose="020F0502020204030204" pitchFamily="34" charset="0"/>
                </a:rPr>
                <a:t>pproval </a:t>
              </a:r>
            </a:p>
            <a:p>
              <a:pPr>
                <a:buNone/>
              </a:pPr>
              <a:r>
                <a:rPr lang="en-US" sz="1050" b="1" noProof="1">
                  <a:solidFill>
                    <a:srgbClr val="FFFFFF"/>
                  </a:solidFill>
                  <a:latin typeface="Calibri" panose="020F0502020204030204" pitchFamily="34" charset="0"/>
                  <a:cs typeface="Calibri" panose="020F0502020204030204" pitchFamily="34" charset="0"/>
                </a:rPr>
                <a:t>s</a:t>
              </a:r>
              <a:r>
                <a:rPr sz="1050" b="1" noProof="1">
                  <a:solidFill>
                    <a:srgbClr val="FFFFFF"/>
                  </a:solidFill>
                  <a:latin typeface="Calibri" panose="020F0502020204030204" pitchFamily="34" charset="0"/>
                  <a:cs typeface="Calibri" panose="020F0502020204030204" pitchFamily="34" charset="0"/>
                </a:rPr>
                <a:t>tudies</a:t>
              </a:r>
            </a:p>
          </p:txBody>
        </p:sp>
        <p:sp>
          <p:nvSpPr>
            <p:cNvPr id="28" name="Rectangle 461"/>
            <p:cNvSpPr>
              <a:spLocks noChangeArrowheads="1"/>
            </p:cNvSpPr>
            <p:nvPr/>
          </p:nvSpPr>
          <p:spPr bwMode="auto">
            <a:xfrm>
              <a:off x="4198479" y="2567848"/>
              <a:ext cx="855435" cy="1263681"/>
            </a:xfrm>
            <a:prstGeom prst="rect">
              <a:avLst/>
            </a:prstGeom>
            <a:solidFill>
              <a:schemeClr val="accent5"/>
            </a:solidFill>
            <a:ln w="12700">
              <a:solidFill>
                <a:schemeClr val="bg1">
                  <a:lumMod val="85000"/>
                </a:schemeClr>
              </a:solidFill>
              <a:round/>
              <a:headEnd/>
              <a:tailEnd/>
            </a:ln>
          </p:spPr>
          <p:txBody>
            <a:bodyPr anchor="ctr" anchorCtr="0">
              <a:noAutofit/>
            </a:bodyPr>
            <a:lstStyle/>
            <a:p>
              <a:pPr defTabSz="684683">
                <a:buNone/>
              </a:pPr>
              <a:r>
                <a:rPr sz="1050" b="1" noProof="1">
                  <a:solidFill>
                    <a:srgbClr val="FFFFFF"/>
                  </a:solidFill>
                  <a:latin typeface="Calibri" panose="020F0502020204030204" pitchFamily="34" charset="0"/>
                  <a:cs typeface="Calibri" panose="020F0502020204030204" pitchFamily="34" charset="0"/>
                </a:rPr>
                <a:t>Create study procedure</a:t>
              </a:r>
            </a:p>
          </p:txBody>
        </p:sp>
        <p:sp>
          <p:nvSpPr>
            <p:cNvPr id="29" name="Rectangle 462"/>
            <p:cNvSpPr>
              <a:spLocks noChangeArrowheads="1"/>
            </p:cNvSpPr>
            <p:nvPr/>
          </p:nvSpPr>
          <p:spPr bwMode="auto">
            <a:xfrm>
              <a:off x="5053915" y="2567668"/>
              <a:ext cx="915286" cy="1263551"/>
            </a:xfrm>
            <a:prstGeom prst="rect">
              <a:avLst/>
            </a:prstGeom>
            <a:solidFill>
              <a:schemeClr val="tx1"/>
            </a:solidFill>
            <a:ln w="12700">
              <a:solidFill>
                <a:schemeClr val="bg1">
                  <a:lumMod val="85000"/>
                </a:schemeClr>
              </a:solidFill>
              <a:round/>
              <a:headEnd/>
              <a:tailEnd/>
            </a:ln>
          </p:spPr>
          <p:txBody>
            <a:bodyPr anchor="ctr" anchorCtr="0">
              <a:noAutofit/>
            </a:bodyPr>
            <a:lstStyle/>
            <a:p>
              <a:pPr defTabSz="685683">
                <a:buNone/>
                <a:defRPr/>
              </a:pPr>
              <a:r>
                <a:rPr lang="en-US" sz="1050" b="1" noProof="1">
                  <a:solidFill>
                    <a:srgbClr val="FFFFFF"/>
                  </a:solidFill>
                  <a:latin typeface="Calibri" panose="020F0502020204030204" pitchFamily="34" charset="0"/>
                  <a:ea typeface="ＭＳ Ｐゴシック" pitchFamily="-109" charset="-128"/>
                  <a:cs typeface="Calibri" panose="020F0502020204030204" pitchFamily="34" charset="0"/>
                </a:rPr>
                <a:t>Implement the study </a:t>
              </a:r>
            </a:p>
          </p:txBody>
        </p:sp>
        <p:sp>
          <p:nvSpPr>
            <p:cNvPr id="30" name="Rectangle 463"/>
            <p:cNvSpPr>
              <a:spLocks noChangeArrowheads="1"/>
            </p:cNvSpPr>
            <p:nvPr/>
          </p:nvSpPr>
          <p:spPr bwMode="auto">
            <a:xfrm>
              <a:off x="5969200" y="2567848"/>
              <a:ext cx="735867" cy="1263681"/>
            </a:xfrm>
            <a:prstGeom prst="rect">
              <a:avLst/>
            </a:prstGeom>
            <a:solidFill>
              <a:schemeClr val="tx1"/>
            </a:solidFill>
            <a:ln w="12700">
              <a:solidFill>
                <a:schemeClr val="bg1">
                  <a:lumMod val="85000"/>
                </a:schemeClr>
              </a:solidFill>
              <a:round/>
              <a:headEnd/>
              <a:tailEnd/>
            </a:ln>
          </p:spPr>
          <p:txBody>
            <a:bodyPr anchor="ctr" anchorCtr="0">
              <a:noAutofit/>
            </a:bodyPr>
            <a:lstStyle/>
            <a:p>
              <a:pPr defTabSz="684683">
                <a:buNone/>
              </a:pPr>
              <a:r>
                <a:rPr sz="1050" b="1" noProof="1">
                  <a:solidFill>
                    <a:srgbClr val="FFFFFF"/>
                  </a:solidFill>
                  <a:latin typeface="Calibri" panose="020F0502020204030204" pitchFamily="34" charset="0"/>
                  <a:cs typeface="Calibri" panose="020F0502020204030204" pitchFamily="34" charset="0"/>
                </a:rPr>
                <a:t>Monitor the study</a:t>
              </a:r>
            </a:p>
          </p:txBody>
        </p:sp>
        <p:sp>
          <p:nvSpPr>
            <p:cNvPr id="31" name="Rectangle 464"/>
            <p:cNvSpPr>
              <a:spLocks noChangeArrowheads="1"/>
            </p:cNvSpPr>
            <p:nvPr/>
          </p:nvSpPr>
          <p:spPr bwMode="auto">
            <a:xfrm>
              <a:off x="6697301" y="2567848"/>
              <a:ext cx="765256" cy="1263681"/>
            </a:xfrm>
            <a:prstGeom prst="rect">
              <a:avLst/>
            </a:prstGeom>
            <a:solidFill>
              <a:schemeClr val="tx1"/>
            </a:solidFill>
            <a:ln w="12700">
              <a:solidFill>
                <a:schemeClr val="bg1">
                  <a:lumMod val="85000"/>
                </a:schemeClr>
              </a:solidFill>
              <a:round/>
              <a:headEnd/>
              <a:tailEnd/>
            </a:ln>
          </p:spPr>
          <p:txBody>
            <a:bodyPr anchor="ctr" anchorCtr="0">
              <a:noAutofit/>
            </a:bodyPr>
            <a:lstStyle/>
            <a:p>
              <a:pPr defTabSz="684683">
                <a:buNone/>
              </a:pPr>
              <a:r>
                <a:rPr sz="1050" b="1" noProof="1">
                  <a:solidFill>
                    <a:srgbClr val="FFFFFF"/>
                  </a:solidFill>
                  <a:latin typeface="Calibri" panose="020F0502020204030204" pitchFamily="34" charset="0"/>
                  <a:cs typeface="Calibri" panose="020F0502020204030204" pitchFamily="34" charset="0"/>
                </a:rPr>
                <a:t>Analyze data and interpret results</a:t>
              </a:r>
            </a:p>
          </p:txBody>
        </p:sp>
        <p:sp>
          <p:nvSpPr>
            <p:cNvPr id="32" name="Rectangle 465"/>
            <p:cNvSpPr>
              <a:spLocks noChangeArrowheads="1"/>
            </p:cNvSpPr>
            <p:nvPr/>
          </p:nvSpPr>
          <p:spPr bwMode="auto">
            <a:xfrm>
              <a:off x="7462558" y="2567668"/>
              <a:ext cx="855525" cy="1263551"/>
            </a:xfrm>
            <a:prstGeom prst="rect">
              <a:avLst/>
            </a:prstGeom>
            <a:solidFill>
              <a:schemeClr val="tx1"/>
            </a:solidFill>
            <a:ln w="12700">
              <a:solidFill>
                <a:schemeClr val="bg1">
                  <a:lumMod val="85000"/>
                </a:schemeClr>
              </a:solidFill>
              <a:round/>
              <a:headEnd/>
              <a:tailEnd/>
            </a:ln>
          </p:spPr>
          <p:txBody>
            <a:bodyPr anchor="ctr" anchorCtr="0">
              <a:noAutofit/>
            </a:bodyPr>
            <a:lstStyle/>
            <a:p>
              <a:pPr defTabSz="685683">
                <a:buNone/>
                <a:defRPr/>
              </a:pPr>
              <a:r>
                <a:rPr lang="en-US" sz="1000" b="1" noProof="1">
                  <a:solidFill>
                    <a:srgbClr val="FFFFFF"/>
                  </a:solidFill>
                  <a:latin typeface="Calibri" panose="020F0502020204030204" pitchFamily="34" charset="0"/>
                  <a:ea typeface="ＭＳ Ｐゴシック" pitchFamily="-109" charset="-128"/>
                  <a:cs typeface="Calibri" panose="020F0502020204030204" pitchFamily="34" charset="0"/>
                </a:rPr>
                <a:t>Disseminate study information</a:t>
              </a:r>
            </a:p>
          </p:txBody>
        </p:sp>
        <p:sp>
          <p:nvSpPr>
            <p:cNvPr id="33" name="Rectangle 466"/>
            <p:cNvSpPr>
              <a:spLocks noChangeArrowheads="1"/>
            </p:cNvSpPr>
            <p:nvPr/>
          </p:nvSpPr>
          <p:spPr bwMode="auto">
            <a:xfrm>
              <a:off x="8318083" y="2567848"/>
              <a:ext cx="855525" cy="1263682"/>
            </a:xfrm>
            <a:prstGeom prst="rect">
              <a:avLst/>
            </a:prstGeom>
            <a:solidFill>
              <a:schemeClr val="accent6"/>
            </a:solidFill>
            <a:ln w="12700">
              <a:solidFill>
                <a:schemeClr val="bg1">
                  <a:lumMod val="85000"/>
                </a:schemeClr>
              </a:solidFill>
              <a:round/>
              <a:headEnd/>
              <a:tailEnd/>
            </a:ln>
          </p:spPr>
          <p:txBody>
            <a:bodyPr anchor="ctr" anchorCtr="0">
              <a:noAutofit/>
            </a:bodyPr>
            <a:lstStyle/>
            <a:p>
              <a:pPr defTabSz="684683">
                <a:buNone/>
              </a:pPr>
              <a:r>
                <a:rPr sz="1200" b="1" noProof="1">
                  <a:solidFill>
                    <a:srgbClr val="FFFFFF"/>
                  </a:solidFill>
                  <a:latin typeface="Calibri" panose="020F0502020204030204" pitchFamily="34" charset="0"/>
                  <a:cs typeface="Calibri" panose="020F0502020204030204" pitchFamily="34" charset="0"/>
                </a:rPr>
                <a:t>FDA </a:t>
              </a:r>
              <a:r>
                <a:rPr lang="en-US" sz="1200" b="1" noProof="1">
                  <a:solidFill>
                    <a:srgbClr val="FFFFFF"/>
                  </a:solidFill>
                  <a:latin typeface="Calibri" panose="020F0502020204030204" pitchFamily="34" charset="0"/>
                  <a:cs typeface="Calibri" panose="020F0502020204030204" pitchFamily="34" charset="0"/>
                </a:rPr>
                <a:t>r</a:t>
              </a:r>
              <a:r>
                <a:rPr sz="1200" b="1" noProof="1">
                  <a:solidFill>
                    <a:srgbClr val="FFFFFF"/>
                  </a:solidFill>
                  <a:latin typeface="Calibri" panose="020F0502020204030204" pitchFamily="34" charset="0"/>
                  <a:cs typeface="Calibri" panose="020F0502020204030204" pitchFamily="34" charset="0"/>
                </a:rPr>
                <a:t>eview and </a:t>
              </a:r>
              <a:r>
                <a:rPr lang="en-US" sz="1200" b="1" noProof="1">
                  <a:solidFill>
                    <a:srgbClr val="FFFFFF"/>
                  </a:solidFill>
                  <a:latin typeface="Calibri" panose="020F0502020204030204" pitchFamily="34" charset="0"/>
                  <a:cs typeface="Calibri" panose="020F0502020204030204" pitchFamily="34" charset="0"/>
                </a:rPr>
                <a:t>a</a:t>
              </a:r>
              <a:r>
                <a:rPr sz="1200" b="1" noProof="1">
                  <a:solidFill>
                    <a:srgbClr val="FFFFFF"/>
                  </a:solidFill>
                  <a:latin typeface="Calibri" panose="020F0502020204030204" pitchFamily="34" charset="0"/>
                  <a:cs typeface="Calibri" panose="020F0502020204030204" pitchFamily="34" charset="0"/>
                </a:rPr>
                <a:t>pproval</a:t>
              </a:r>
            </a:p>
          </p:txBody>
        </p:sp>
        <p:sp>
          <p:nvSpPr>
            <p:cNvPr id="34" name="Rectangle 461"/>
            <p:cNvSpPr>
              <a:spLocks noChangeArrowheads="1"/>
            </p:cNvSpPr>
            <p:nvPr/>
          </p:nvSpPr>
          <p:spPr bwMode="auto">
            <a:xfrm>
              <a:off x="1828800" y="2567850"/>
              <a:ext cx="824003" cy="1263681"/>
            </a:xfrm>
            <a:prstGeom prst="rect">
              <a:avLst/>
            </a:prstGeom>
            <a:solidFill>
              <a:schemeClr val="accent2"/>
            </a:solidFill>
            <a:ln w="12700">
              <a:solidFill>
                <a:schemeClr val="bg1">
                  <a:lumMod val="85000"/>
                </a:schemeClr>
              </a:solidFill>
              <a:round/>
              <a:headEnd/>
              <a:tailEnd/>
            </a:ln>
          </p:spPr>
          <p:txBody>
            <a:bodyPr anchor="ctr" anchorCtr="0">
              <a:noAutofit/>
            </a:bodyPr>
            <a:lstStyle/>
            <a:p>
              <a:pPr defTabSz="684683">
                <a:buNone/>
              </a:pPr>
              <a:r>
                <a:rPr lang="en-US" sz="1050" b="1" noProof="1">
                  <a:latin typeface="Calibri" panose="020F0502020204030204" pitchFamily="34" charset="0"/>
                  <a:cs typeface="Calibri" panose="020F0502020204030204" pitchFamily="34" charset="0"/>
                </a:rPr>
                <a:t>D</a:t>
              </a:r>
              <a:r>
                <a:rPr sz="1050" b="1" noProof="1">
                  <a:solidFill>
                    <a:schemeClr val="bg1"/>
                  </a:solidFill>
                  <a:latin typeface="Calibri" panose="020F0502020204030204" pitchFamily="34" charset="0"/>
                  <a:cs typeface="Calibri" panose="020F0502020204030204" pitchFamily="34" charset="0"/>
                </a:rPr>
                <a:t>evelop the study concept</a:t>
              </a:r>
            </a:p>
          </p:txBody>
        </p:sp>
        <p:sp>
          <p:nvSpPr>
            <p:cNvPr id="36" name="Rectangle 462"/>
            <p:cNvSpPr>
              <a:spLocks noChangeArrowheads="1"/>
            </p:cNvSpPr>
            <p:nvPr/>
          </p:nvSpPr>
          <p:spPr bwMode="auto">
            <a:xfrm>
              <a:off x="2655568" y="2567668"/>
              <a:ext cx="718543" cy="1263551"/>
            </a:xfrm>
            <a:prstGeom prst="rect">
              <a:avLst/>
            </a:prstGeom>
            <a:solidFill>
              <a:schemeClr val="accent5"/>
            </a:solidFill>
            <a:ln w="12700">
              <a:solidFill>
                <a:schemeClr val="bg1">
                  <a:lumMod val="85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nchorCtr="0">
              <a:noAutofit/>
            </a:bodyPr>
            <a:lstStyle/>
            <a:p>
              <a:pPr defTabSz="684683">
                <a:buNone/>
                <a:defRPr/>
              </a:pPr>
              <a:r>
                <a:rPr sz="1050" b="1" noProof="1">
                  <a:solidFill>
                    <a:srgbClr val="FFFFFF"/>
                  </a:solidFill>
                  <a:latin typeface="Calibri" panose="020F0502020204030204" pitchFamily="34" charset="0"/>
                  <a:cs typeface="Calibri" panose="020F0502020204030204" pitchFamily="34" charset="0"/>
                </a:rPr>
                <a:t>Secure </a:t>
              </a:r>
              <a:r>
                <a:rPr lang="en-US" sz="1050" b="1" noProof="1">
                  <a:solidFill>
                    <a:srgbClr val="FFFFFF"/>
                  </a:solidFill>
                  <a:latin typeface="Calibri" panose="020F0502020204030204" pitchFamily="34" charset="0"/>
                  <a:cs typeface="Calibri" panose="020F0502020204030204" pitchFamily="34" charset="0"/>
                </a:rPr>
                <a:t>f</a:t>
              </a:r>
              <a:r>
                <a:rPr sz="1050" b="1" noProof="1">
                  <a:solidFill>
                    <a:srgbClr val="FFFFFF"/>
                  </a:solidFill>
                  <a:latin typeface="Calibri" panose="020F0502020204030204" pitchFamily="34" charset="0"/>
                  <a:cs typeface="Calibri" panose="020F0502020204030204" pitchFamily="34" charset="0"/>
                </a:rPr>
                <a:t>unding</a:t>
              </a:r>
            </a:p>
          </p:txBody>
        </p:sp>
        <p:sp>
          <p:nvSpPr>
            <p:cNvPr id="37" name="Rectangle 463"/>
            <p:cNvSpPr>
              <a:spLocks noChangeArrowheads="1"/>
            </p:cNvSpPr>
            <p:nvPr/>
          </p:nvSpPr>
          <p:spPr bwMode="auto">
            <a:xfrm>
              <a:off x="3372953" y="2567848"/>
              <a:ext cx="825525" cy="1263681"/>
            </a:xfrm>
            <a:prstGeom prst="rect">
              <a:avLst/>
            </a:prstGeom>
            <a:solidFill>
              <a:schemeClr val="accent5"/>
            </a:solidFill>
            <a:ln w="12700">
              <a:solidFill>
                <a:schemeClr val="bg1">
                  <a:lumMod val="85000"/>
                </a:schemeClr>
              </a:solidFill>
              <a:round/>
              <a:headEnd/>
              <a:tailEnd/>
            </a:ln>
          </p:spPr>
          <p:txBody>
            <a:bodyPr anchor="ctr" anchorCtr="0">
              <a:noAutofit/>
            </a:bodyPr>
            <a:lstStyle/>
            <a:p>
              <a:pPr defTabSz="684683">
                <a:buNone/>
              </a:pPr>
              <a:r>
                <a:rPr sz="1050" b="1" noProof="1">
                  <a:solidFill>
                    <a:srgbClr val="FFFFFF"/>
                  </a:solidFill>
                  <a:latin typeface="Calibri" panose="020F0502020204030204" pitchFamily="34" charset="0"/>
                  <a:cs typeface="Calibri" panose="020F0502020204030204" pitchFamily="34" charset="0"/>
                </a:rPr>
                <a:t>Prepare the </a:t>
              </a:r>
              <a:r>
                <a:rPr lang="en-US" sz="1050" b="1" noProof="1">
                  <a:solidFill>
                    <a:srgbClr val="FFFFFF"/>
                  </a:solidFill>
                  <a:latin typeface="Calibri" panose="020F0502020204030204" pitchFamily="34" charset="0"/>
                  <a:cs typeface="Calibri" panose="020F0502020204030204" pitchFamily="34" charset="0"/>
                </a:rPr>
                <a:t>s</a:t>
              </a:r>
              <a:r>
                <a:rPr sz="1050" b="1" noProof="1">
                  <a:solidFill>
                    <a:srgbClr val="FFFFFF"/>
                  </a:solidFill>
                  <a:latin typeface="Calibri" panose="020F0502020204030204" pitchFamily="34" charset="0"/>
                  <a:cs typeface="Calibri" panose="020F0502020204030204" pitchFamily="34" charset="0"/>
                </a:rPr>
                <a:t>tudy </a:t>
              </a:r>
              <a:r>
                <a:rPr lang="en-US" sz="1050" b="1" noProof="1">
                  <a:solidFill>
                    <a:srgbClr val="FFFFFF"/>
                  </a:solidFill>
                  <a:latin typeface="Calibri" panose="020F0502020204030204" pitchFamily="34" charset="0"/>
                  <a:cs typeface="Calibri" panose="020F0502020204030204" pitchFamily="34" charset="0"/>
                </a:rPr>
                <a:t>p</a:t>
              </a:r>
              <a:r>
                <a:rPr sz="1050" b="1" noProof="1">
                  <a:solidFill>
                    <a:srgbClr val="FFFFFF"/>
                  </a:solidFill>
                  <a:latin typeface="Calibri" panose="020F0502020204030204" pitchFamily="34" charset="0"/>
                  <a:cs typeface="Calibri" panose="020F0502020204030204" pitchFamily="34" charset="0"/>
                </a:rPr>
                <a:t>rotocol</a:t>
              </a:r>
            </a:p>
          </p:txBody>
        </p:sp>
      </p:grpSp>
    </p:spTree>
    <p:extLst>
      <p:ext uri="{BB962C8B-B14F-4D97-AF65-F5344CB8AC3E}">
        <p14:creationId xmlns:p14="http://schemas.microsoft.com/office/powerpoint/2010/main" val="227432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6" y="152400"/>
            <a:ext cx="8229600" cy="762001"/>
          </a:xfrm>
        </p:spPr>
        <p:txBody>
          <a:bodyPr/>
          <a:lstStyle/>
          <a:p>
            <a:pPr algn="ctr"/>
            <a:r>
              <a:rPr lang="en-US" altLang="en-US" kern="0" dirty="0">
                <a:solidFill>
                  <a:srgbClr val="002D81"/>
                </a:solidFill>
                <a:ea typeface="ＭＳ Ｐゴシック" charset="0"/>
              </a:rPr>
              <a:t>Quality by Design for Pragmatic Trials</a:t>
            </a:r>
            <a:endParaRPr lang="en-US" sz="3200" dirty="0"/>
          </a:p>
        </p:txBody>
      </p:sp>
      <p:sp>
        <p:nvSpPr>
          <p:cNvPr id="5" name="Rectangle 3">
            <a:extLst>
              <a:ext uri="{FF2B5EF4-FFF2-40B4-BE49-F238E27FC236}">
                <a16:creationId xmlns:a16="http://schemas.microsoft.com/office/drawing/2014/main" id="{9822A67C-6CE2-6E4B-B762-7B8A5F7CA1D2}"/>
              </a:ext>
            </a:extLst>
          </p:cNvPr>
          <p:cNvSpPr txBox="1">
            <a:spLocks noChangeArrowheads="1"/>
          </p:cNvSpPr>
          <p:nvPr/>
        </p:nvSpPr>
        <p:spPr bwMode="auto">
          <a:xfrm>
            <a:off x="886216" y="1371600"/>
            <a:ext cx="7772400" cy="459035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28600" indent="-228600" algn="l" rtl="0" eaLnBrk="0" fontAlgn="base" hangingPunct="0">
              <a:lnSpc>
                <a:spcPct val="95000"/>
              </a:lnSpc>
              <a:spcBef>
                <a:spcPts val="1825"/>
              </a:spcBef>
              <a:spcAft>
                <a:spcPct val="0"/>
              </a:spcAft>
              <a:buChar char="•"/>
              <a:defRPr lang="en-US" sz="2200">
                <a:solidFill>
                  <a:srgbClr val="003698"/>
                </a:solidFill>
                <a:latin typeface="+mn-lt"/>
                <a:ea typeface="ＭＳ Ｐゴシック" charset="0"/>
                <a:cs typeface="ＭＳ Ｐゴシック" charset="0"/>
              </a:defRPr>
            </a:lvl1pPr>
            <a:lvl2pPr marL="742950" indent="-285750" algn="l" rtl="0" eaLnBrk="0" fontAlgn="base" hangingPunct="0">
              <a:lnSpc>
                <a:spcPct val="95000"/>
              </a:lnSpc>
              <a:spcBef>
                <a:spcPct val="20000"/>
              </a:spcBef>
              <a:spcAft>
                <a:spcPct val="0"/>
              </a:spcAft>
              <a:buChar char="–"/>
              <a:defRPr lang="en-US" sz="2200">
                <a:solidFill>
                  <a:schemeClr val="tx2"/>
                </a:solidFill>
                <a:latin typeface="+mn-lt"/>
                <a:ea typeface="ＭＳ Ｐゴシック" charset="0"/>
                <a:cs typeface="+mn-cs"/>
              </a:defRPr>
            </a:lvl2pPr>
            <a:lvl3pPr marL="857250" indent="57150" algn="l" rtl="0" eaLnBrk="0" fontAlgn="base" hangingPunct="0">
              <a:lnSpc>
                <a:spcPct val="95000"/>
              </a:lnSpc>
              <a:spcBef>
                <a:spcPts val="625"/>
              </a:spcBef>
              <a:spcAft>
                <a:spcPct val="0"/>
              </a:spcAft>
              <a:buClr>
                <a:schemeClr val="tx2"/>
              </a:buClr>
              <a:defRPr lang="en-US" sz="2200" i="1">
                <a:solidFill>
                  <a:srgbClr val="1636B4"/>
                </a:solidFill>
                <a:latin typeface="+mn-lt"/>
                <a:ea typeface="ＭＳ Ｐゴシック" charset="0"/>
                <a:cs typeface="+mn-cs"/>
              </a:defRPr>
            </a:lvl3pPr>
            <a:lvl4pPr marL="1428750" indent="-228600" algn="l" rtl="0" eaLnBrk="0" fontAlgn="base" hangingPunct="0">
              <a:lnSpc>
                <a:spcPct val="95000"/>
              </a:lnSpc>
              <a:spcBef>
                <a:spcPct val="0"/>
              </a:spcBef>
              <a:spcAft>
                <a:spcPct val="0"/>
              </a:spcAft>
              <a:buChar char="–"/>
              <a:defRPr lang="en-US" sz="2200">
                <a:solidFill>
                  <a:schemeClr val="tx2"/>
                </a:solidFill>
                <a:latin typeface="+mn-lt"/>
                <a:ea typeface="ＭＳ Ｐゴシック" charset="0"/>
                <a:cs typeface="+mn-cs"/>
              </a:defRPr>
            </a:lvl4pPr>
            <a:lvl5pPr marL="1771650" indent="-228600" algn="l" rtl="0" eaLnBrk="0" fontAlgn="base" hangingPunct="0">
              <a:lnSpc>
                <a:spcPct val="95000"/>
              </a:lnSpc>
              <a:spcBef>
                <a:spcPct val="0"/>
              </a:spcBef>
              <a:spcAft>
                <a:spcPct val="0"/>
              </a:spcAft>
              <a:buChar char="»"/>
              <a:defRPr lang="en-US" sz="2200">
                <a:solidFill>
                  <a:schemeClr val="tx1"/>
                </a:solidFill>
                <a:latin typeface="+mn-lt"/>
                <a:ea typeface="ＭＳ Ｐゴシック" charset="0"/>
                <a:cs typeface="+mn-cs"/>
              </a:defRPr>
            </a:lvl5pPr>
            <a:lvl6pPr marL="2228850" indent="-228600" algn="l" rtl="0" eaLnBrk="1" fontAlgn="base" hangingPunct="1">
              <a:spcBef>
                <a:spcPct val="20000"/>
              </a:spcBef>
              <a:spcAft>
                <a:spcPct val="0"/>
              </a:spcAft>
              <a:buChar char="»"/>
              <a:defRPr sz="2000">
                <a:solidFill>
                  <a:schemeClr val="tx1"/>
                </a:solidFill>
                <a:latin typeface="+mn-lt"/>
                <a:ea typeface="+mn-ea"/>
                <a:cs typeface="+mn-cs"/>
              </a:defRPr>
            </a:lvl6pPr>
            <a:lvl7pPr marL="2686050" indent="-228600" algn="l" rtl="0" eaLnBrk="1" fontAlgn="base" hangingPunct="1">
              <a:spcBef>
                <a:spcPct val="20000"/>
              </a:spcBef>
              <a:spcAft>
                <a:spcPct val="0"/>
              </a:spcAft>
              <a:buChar char="»"/>
              <a:defRPr sz="2000">
                <a:solidFill>
                  <a:schemeClr val="tx1"/>
                </a:solidFill>
                <a:latin typeface="+mn-lt"/>
                <a:ea typeface="+mn-ea"/>
                <a:cs typeface="+mn-cs"/>
              </a:defRPr>
            </a:lvl7pPr>
            <a:lvl8pPr marL="3143250" indent="-228600" algn="l" rtl="0" eaLnBrk="1" fontAlgn="base" hangingPunct="1">
              <a:spcBef>
                <a:spcPct val="20000"/>
              </a:spcBef>
              <a:spcAft>
                <a:spcPct val="0"/>
              </a:spcAft>
              <a:buChar char="»"/>
              <a:defRPr sz="2000">
                <a:solidFill>
                  <a:schemeClr val="tx1"/>
                </a:solidFill>
                <a:latin typeface="+mn-lt"/>
                <a:ea typeface="+mn-ea"/>
                <a:cs typeface="+mn-cs"/>
              </a:defRPr>
            </a:lvl8pPr>
            <a:lvl9pPr marL="360045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228600" marR="0" lvl="0" indent="-228600" algn="l" defTabSz="914400" rtl="0" eaLnBrk="1" fontAlgn="base" latinLnBrk="0" hangingPunct="1">
              <a:lnSpc>
                <a:spcPct val="110000"/>
              </a:lnSpc>
              <a:spcBef>
                <a:spcPct val="25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3698"/>
                </a:solidFill>
                <a:effectLst/>
                <a:uLnTx/>
                <a:uFillTx/>
                <a:latin typeface="Arial"/>
                <a:ea typeface="ＭＳ Ｐゴシック" charset="0"/>
              </a:rPr>
              <a:t>Simple hypothesis that can be tested and addressed in a large and readily accessible patient population with high quality trial design, conduct, and execution</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sz="2000" b="0" i="1" u="none" strike="noStrike" kern="0" cap="none" spc="0" normalizeH="0" baseline="0" noProof="0" dirty="0">
                <a:ln>
                  <a:noFill/>
                </a:ln>
                <a:solidFill>
                  <a:srgbClr val="003698"/>
                </a:solidFill>
                <a:effectLst/>
                <a:uLnTx/>
                <a:uFillTx/>
                <a:latin typeface="Arial"/>
                <a:ea typeface="ＭＳ Ｐゴシック" charset="0"/>
                <a:cs typeface="+mn-cs"/>
              </a:rPr>
              <a:t>Patient-directed, patient-centric approach </a:t>
            </a:r>
          </a:p>
          <a:p>
            <a:pPr marL="228600" marR="0" lvl="0" indent="-228600" algn="l" defTabSz="914400" rtl="0" eaLnBrk="1" fontAlgn="base" latinLnBrk="0" hangingPunct="1">
              <a:lnSpc>
                <a:spcPct val="110000"/>
              </a:lnSpc>
              <a:spcBef>
                <a:spcPct val="25000"/>
              </a:spcBef>
              <a:spcAft>
                <a:spcPct val="0"/>
              </a:spcAft>
              <a:buClrTx/>
              <a:buSzTx/>
              <a:buFont typeface="Wingdings" panose="05000000000000000000" pitchFamily="2" charset="2"/>
              <a:buChar char="§"/>
              <a:tabLst/>
              <a:defRPr/>
            </a:pPr>
            <a:r>
              <a:rPr kumimoji="0" lang="en-US" altLang="en-US" sz="2000" b="0" i="0" u="none" strike="noStrike" kern="0" cap="none" spc="0" normalizeH="0" baseline="0" noProof="0" dirty="0">
                <a:ln>
                  <a:noFill/>
                </a:ln>
                <a:solidFill>
                  <a:srgbClr val="003698"/>
                </a:solidFill>
                <a:effectLst/>
                <a:uLnTx/>
                <a:uFillTx/>
                <a:latin typeface="Arial"/>
                <a:ea typeface="ＭＳ Ｐゴシック" charset="0"/>
              </a:rPr>
              <a:t>The definition of a quality pragmatic trial requires</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2000" b="0" i="1" u="none" strike="noStrike" kern="0" cap="none" spc="0" normalizeH="0" baseline="0" noProof="0" dirty="0">
                <a:ln>
                  <a:noFill/>
                </a:ln>
                <a:solidFill>
                  <a:srgbClr val="003698"/>
                </a:solidFill>
                <a:effectLst/>
                <a:uLnTx/>
                <a:uFillTx/>
                <a:latin typeface="Arial"/>
                <a:ea typeface="ＭＳ Ｐゴシック" charset="0"/>
                <a:cs typeface="+mn-cs"/>
              </a:rPr>
              <a:t>Appropriate engagement and randomization of a diverse, representative patient population </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2000" b="0" i="1" u="none" strike="noStrike" kern="0" cap="none" spc="0" normalizeH="0" baseline="0" noProof="0" dirty="0">
                <a:ln>
                  <a:noFill/>
                </a:ln>
                <a:solidFill>
                  <a:srgbClr val="003698"/>
                </a:solidFill>
                <a:effectLst/>
                <a:uLnTx/>
                <a:uFillTx/>
                <a:latin typeface="Arial"/>
                <a:ea typeface="ＭＳ Ｐゴシック" charset="0"/>
                <a:cs typeface="+mn-cs"/>
              </a:rPr>
              <a:t>Confirmed receipt of and compliance/adherence with the randomized treatment or intervention </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2000" b="0" i="1" u="none" strike="noStrike" kern="0" cap="none" spc="0" normalizeH="0" baseline="0" noProof="0" dirty="0">
                <a:ln>
                  <a:noFill/>
                </a:ln>
                <a:solidFill>
                  <a:srgbClr val="003698"/>
                </a:solidFill>
                <a:effectLst/>
                <a:uLnTx/>
                <a:uFillTx/>
                <a:latin typeface="Arial"/>
                <a:ea typeface="ＭＳ Ｐゴシック" charset="0"/>
                <a:cs typeface="+mn-cs"/>
              </a:rPr>
              <a:t>Complete ascertainment and evaluation of all potential efficacy and safety events </a:t>
            </a:r>
          </a:p>
          <a:p>
            <a:pPr marL="742950" marR="0" lvl="1" indent="-285750" algn="l" defTabSz="914400" rtl="0" eaLnBrk="1" fontAlgn="base" latinLnBrk="0" hangingPunct="1">
              <a:lnSpc>
                <a:spcPct val="110000"/>
              </a:lnSpc>
              <a:spcBef>
                <a:spcPct val="25000"/>
              </a:spcBef>
              <a:spcAft>
                <a:spcPct val="0"/>
              </a:spcAft>
              <a:buClrTx/>
              <a:buSzTx/>
              <a:buFontTx/>
              <a:buChar char="–"/>
              <a:tabLst/>
              <a:defRPr/>
            </a:pPr>
            <a:r>
              <a:rPr kumimoji="0" lang="en-US" altLang="en-US" sz="2000" b="0" i="1" u="none" strike="noStrike" kern="0" cap="none" spc="0" normalizeH="0" baseline="0" noProof="0" dirty="0">
                <a:ln>
                  <a:noFill/>
                </a:ln>
                <a:solidFill>
                  <a:srgbClr val="003698"/>
                </a:solidFill>
                <a:effectLst/>
                <a:uLnTx/>
                <a:uFillTx/>
                <a:latin typeface="Arial"/>
                <a:ea typeface="ＭＳ Ｐゴシック" charset="0"/>
                <a:cs typeface="+mn-cs"/>
              </a:rPr>
              <a:t>Identification of any major GCP issues</a:t>
            </a:r>
          </a:p>
        </p:txBody>
      </p:sp>
    </p:spTree>
    <p:extLst>
      <p:ext uri="{BB962C8B-B14F-4D97-AF65-F5344CB8AC3E}">
        <p14:creationId xmlns:p14="http://schemas.microsoft.com/office/powerpoint/2010/main" val="1636136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daptable">
  <a:themeElements>
    <a:clrScheme name="Custom 69">
      <a:dk1>
        <a:srgbClr val="3B3C3E"/>
      </a:dk1>
      <a:lt1>
        <a:srgbClr val="FFFFFE"/>
      </a:lt1>
      <a:dk2>
        <a:srgbClr val="023873"/>
      </a:dk2>
      <a:lt2>
        <a:srgbClr val="FFFFFE"/>
      </a:lt2>
      <a:accent1>
        <a:srgbClr val="AF0923"/>
      </a:accent1>
      <a:accent2>
        <a:srgbClr val="D90000"/>
      </a:accent2>
      <a:accent3>
        <a:srgbClr val="E66631"/>
      </a:accent3>
      <a:accent4>
        <a:srgbClr val="139DEC"/>
      </a:accent4>
      <a:accent5>
        <a:srgbClr val="69B833"/>
      </a:accent5>
      <a:accent6>
        <a:srgbClr val="DBDBDB"/>
      </a:accent6>
      <a:hlink>
        <a:srgbClr val="59BAD1"/>
      </a:hlink>
      <a:folHlink>
        <a:srgbClr val="0053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aptable_slide_template_v3_22oct2015.potx [Read-Only]" id="{8422CE93-2462-499B-8EB3-13318CF199EA}" vid="{9C14A5CB-3C05-4ABB-962D-C446C0BB5838}"/>
    </a:ext>
  </a:extLst>
</a:theme>
</file>

<file path=ppt/theme/theme2.xml><?xml version="1.0" encoding="utf-8"?>
<a:theme xmlns:a="http://schemas.openxmlformats.org/drawingml/2006/main" name="dcri-rebrand-15aug2016">
  <a:themeElements>
    <a:clrScheme name="Custom 32">
      <a:dk1>
        <a:srgbClr val="063E89"/>
      </a:dk1>
      <a:lt1>
        <a:srgbClr val="FFFFFF"/>
      </a:lt1>
      <a:dk2>
        <a:srgbClr val="EAEAEA"/>
      </a:dk2>
      <a:lt2>
        <a:srgbClr val="373B43"/>
      </a:lt2>
      <a:accent1>
        <a:srgbClr val="EA3E31"/>
      </a:accent1>
      <a:accent2>
        <a:srgbClr val="F1792C"/>
      </a:accent2>
      <a:accent3>
        <a:srgbClr val="FECD60"/>
      </a:accent3>
      <a:accent4>
        <a:srgbClr val="AFC441"/>
      </a:accent4>
      <a:accent5>
        <a:srgbClr val="1EA1C7"/>
      </a:accent5>
      <a:accent6>
        <a:srgbClr val="511A69"/>
      </a:accent6>
      <a:hlink>
        <a:srgbClr val="063E89"/>
      </a:hlink>
      <a:folHlink>
        <a:srgbClr val="BABA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Presentation5" id="{29C93379-5584-894A-89CE-F02B68999DFB}" vid="{C94C9110-57EE-5A43-B735-E1D9EBD6DDE8}"/>
    </a:ext>
  </a:extLst>
</a:theme>
</file>

<file path=ppt/theme/theme3.xml><?xml version="1.0" encoding="utf-8"?>
<a:theme xmlns:a="http://schemas.openxmlformats.org/drawingml/2006/main" name="dcri_template_white">
  <a:themeElements>
    <a:clrScheme name="Custom 75">
      <a:dk1>
        <a:srgbClr val="063E89"/>
      </a:dk1>
      <a:lt1>
        <a:srgbClr val="FFFFFF"/>
      </a:lt1>
      <a:dk2>
        <a:srgbClr val="EAEAEA"/>
      </a:dk2>
      <a:lt2>
        <a:srgbClr val="58595B"/>
      </a:lt2>
      <a:accent1>
        <a:srgbClr val="DC4A38"/>
      </a:accent1>
      <a:accent2>
        <a:srgbClr val="F28521"/>
      </a:accent2>
      <a:accent3>
        <a:srgbClr val="F5C867"/>
      </a:accent3>
      <a:accent4>
        <a:srgbClr val="A5CF4F"/>
      </a:accent4>
      <a:accent5>
        <a:srgbClr val="0680CD"/>
      </a:accent5>
      <a:accent6>
        <a:srgbClr val="693E71"/>
      </a:accent6>
      <a:hlink>
        <a:srgbClr val="00539B"/>
      </a:hlink>
      <a:folHlink>
        <a:srgbClr val="BABA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dcri_template_white" id="{E848E130-463B-884E-98C7-25F66D8A1397}" vid="{842BF761-3CF5-774B-B83E-C2F31CCB62FD}"/>
    </a:ext>
  </a:extLst>
</a:theme>
</file>

<file path=ppt/theme/theme4.xml><?xml version="1.0" encoding="utf-8"?>
<a:theme xmlns:a="http://schemas.openxmlformats.org/drawingml/2006/main" name="4_dcri-rebrand-15aug2016">
  <a:themeElements>
    <a:clrScheme name="Custom 56">
      <a:dk1>
        <a:srgbClr val="063E89"/>
      </a:dk1>
      <a:lt1>
        <a:srgbClr val="FFFFFF"/>
      </a:lt1>
      <a:dk2>
        <a:srgbClr val="EAEAEA"/>
      </a:dk2>
      <a:lt2>
        <a:srgbClr val="373B43"/>
      </a:lt2>
      <a:accent1>
        <a:srgbClr val="EA3E31"/>
      </a:accent1>
      <a:accent2>
        <a:srgbClr val="F1792C"/>
      </a:accent2>
      <a:accent3>
        <a:srgbClr val="FECD60"/>
      </a:accent3>
      <a:accent4>
        <a:srgbClr val="92B700"/>
      </a:accent4>
      <a:accent5>
        <a:srgbClr val="1EA1C7"/>
      </a:accent5>
      <a:accent6>
        <a:srgbClr val="511A69"/>
      </a:accent6>
      <a:hlink>
        <a:srgbClr val="063E89"/>
      </a:hlink>
      <a:folHlink>
        <a:srgbClr val="BABA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Presentation5" id="{0F9C16C8-6A4A-5740-9666-2E5139350FE2}" vid="{439FD0F1-77F0-C742-98F9-366DA670D019}"/>
    </a:ext>
  </a:extLst>
</a:theme>
</file>

<file path=ppt/theme/theme5.xml><?xml version="1.0" encoding="utf-8"?>
<a:theme xmlns:a="http://schemas.openxmlformats.org/drawingml/2006/main" name="3_dcri-rebrand-15aug2016">
  <a:themeElements>
    <a:clrScheme name="Custom 5">
      <a:dk1>
        <a:srgbClr val="000000"/>
      </a:dk1>
      <a:lt1>
        <a:srgbClr val="FFFFFF"/>
      </a:lt1>
      <a:dk2>
        <a:srgbClr val="063E89"/>
      </a:dk2>
      <a:lt2>
        <a:srgbClr val="373B43"/>
      </a:lt2>
      <a:accent1>
        <a:srgbClr val="EA3E31"/>
      </a:accent1>
      <a:accent2>
        <a:srgbClr val="F1792C"/>
      </a:accent2>
      <a:accent3>
        <a:srgbClr val="FECD60"/>
      </a:accent3>
      <a:accent4>
        <a:srgbClr val="B1B951"/>
      </a:accent4>
      <a:accent5>
        <a:srgbClr val="1EA1C7"/>
      </a:accent5>
      <a:accent6>
        <a:srgbClr val="511A69"/>
      </a:accent6>
      <a:hlink>
        <a:srgbClr val="063E89"/>
      </a:hlink>
      <a:folHlink>
        <a:srgbClr val="A2AE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w="25400" cap="flat" cmpd="sng" algn="ctr">
          <a:solidFill>
            <a:schemeClr val="accent5"/>
          </a:solidFill>
          <a:prstDash val="solid"/>
          <a:tailEnd type="none"/>
        </a:ln>
        <a:effectLst/>
      </a:spPr>
      <a:bodyPr/>
      <a:lstStyle/>
    </a:lnDef>
  </a:objectDefaults>
  <a:extraClrSchemeLst/>
  <a:extLst>
    <a:ext uri="{05A4C25C-085E-4340-85A3-A5531E510DB2}">
      <thm15:themeFamily xmlns:thm15="http://schemas.microsoft.com/office/thememl/2012/main" name="Presentation6" id="{06B89619-5061-3C45-9344-98C1EEA1F7DC}" vid="{E21B571D-2A4E-5649-AE4A-DB8A896C994A}"/>
    </a:ext>
  </a:extLst>
</a:theme>
</file>

<file path=ppt/theme/theme6.xml><?xml version="1.0" encoding="utf-8"?>
<a:theme xmlns:a="http://schemas.openxmlformats.org/drawingml/2006/main" name="1_Megatrial Q Meeting_23Oct2015">
  <a:themeElements>
    <a:clrScheme name="Custom 69">
      <a:dk1>
        <a:srgbClr val="3B3C3E"/>
      </a:dk1>
      <a:lt1>
        <a:srgbClr val="FFFFFE"/>
      </a:lt1>
      <a:dk2>
        <a:srgbClr val="023873"/>
      </a:dk2>
      <a:lt2>
        <a:srgbClr val="FFFFFE"/>
      </a:lt2>
      <a:accent1>
        <a:srgbClr val="AF0923"/>
      </a:accent1>
      <a:accent2>
        <a:srgbClr val="D90000"/>
      </a:accent2>
      <a:accent3>
        <a:srgbClr val="E66631"/>
      </a:accent3>
      <a:accent4>
        <a:srgbClr val="139DEC"/>
      </a:accent4>
      <a:accent5>
        <a:srgbClr val="69B833"/>
      </a:accent5>
      <a:accent6>
        <a:srgbClr val="DBDBDB"/>
      </a:accent6>
      <a:hlink>
        <a:srgbClr val="59BAD1"/>
      </a:hlink>
      <a:folHlink>
        <a:srgbClr val="0053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aptable_slide_template_v3_22oct2015.potx [Read-Only]" id="{8422CE93-2462-499B-8EB3-13318CF199EA}" vid="{9C14A5CB-3C05-4ABB-962D-C446C0BB5838}"/>
    </a:ext>
  </a:extLst>
</a:theme>
</file>

<file path=ppt/theme/theme7.xml><?xml version="1.0" encoding="utf-8"?>
<a:theme xmlns:a="http://schemas.openxmlformats.org/drawingml/2006/main" name="2_Megatrial Q Meeting_23Oct2015">
  <a:themeElements>
    <a:clrScheme name="Custom 69">
      <a:dk1>
        <a:srgbClr val="3B3C3E"/>
      </a:dk1>
      <a:lt1>
        <a:srgbClr val="FFFFFE"/>
      </a:lt1>
      <a:dk2>
        <a:srgbClr val="023873"/>
      </a:dk2>
      <a:lt2>
        <a:srgbClr val="FFFFFE"/>
      </a:lt2>
      <a:accent1>
        <a:srgbClr val="AF0923"/>
      </a:accent1>
      <a:accent2>
        <a:srgbClr val="D90000"/>
      </a:accent2>
      <a:accent3>
        <a:srgbClr val="E66631"/>
      </a:accent3>
      <a:accent4>
        <a:srgbClr val="139DEC"/>
      </a:accent4>
      <a:accent5>
        <a:srgbClr val="69B833"/>
      </a:accent5>
      <a:accent6>
        <a:srgbClr val="DBDBDB"/>
      </a:accent6>
      <a:hlink>
        <a:srgbClr val="59BAD1"/>
      </a:hlink>
      <a:folHlink>
        <a:srgbClr val="00539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aptable_slide_template_v3_22oct2015.potx [Read-Only]" id="{8422CE93-2462-499B-8EB3-13318CF199EA}" vid="{9C14A5CB-3C05-4ABB-962D-C446C0BB5838}"/>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dcri-white-business.thmx</Template>
  <TotalTime>1472228604</TotalTime>
  <Pages>12</Pages>
  <Words>3286</Words>
  <Application>Microsoft Macintosh PowerPoint</Application>
  <PresentationFormat>On-screen Show (4:3)</PresentationFormat>
  <Paragraphs>806</Paragraphs>
  <Slides>39</Slides>
  <Notes>18</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39</vt:i4>
      </vt:variant>
    </vt:vector>
  </HeadingPairs>
  <TitlesOfParts>
    <vt:vector size="53" baseType="lpstr">
      <vt:lpstr>Arial</vt:lpstr>
      <vt:lpstr>Calibri</vt:lpstr>
      <vt:lpstr>Calibri Light</vt:lpstr>
      <vt:lpstr>Monotype Sorts</vt:lpstr>
      <vt:lpstr>Proxima Nova</vt:lpstr>
      <vt:lpstr>Times New Roman</vt:lpstr>
      <vt:lpstr>Wingdings</vt:lpstr>
      <vt:lpstr>adaptable</vt:lpstr>
      <vt:lpstr>dcri-rebrand-15aug2016</vt:lpstr>
      <vt:lpstr>dcri_template_white</vt:lpstr>
      <vt:lpstr>4_dcri-rebrand-15aug2016</vt:lpstr>
      <vt:lpstr>3_dcri-rebrand-15aug2016</vt:lpstr>
      <vt:lpstr>1_Megatrial Q Meeting_23Oct2015</vt:lpstr>
      <vt:lpstr>2_Megatrial Q Meeting_23Oct2015</vt:lpstr>
      <vt:lpstr>Leveraging EHR Data for Pragmatic Randomized Trials in Learning Health Care Systems in the United States – Lessons Learned from the ADAPTABLE Trial</vt:lpstr>
      <vt:lpstr>Conflict of Interest Statement –  Matthew T. Roe, MD, MHS</vt:lpstr>
      <vt:lpstr>What is a Learning Health Care System?</vt:lpstr>
      <vt:lpstr>Principles for Conducting Pragmatic Clinical Trials in Learning Health Care Systems  </vt:lpstr>
      <vt:lpstr>Framework for Evolution and Expansion of Pragmatic Trials</vt:lpstr>
      <vt:lpstr>Pragmatism from Beginning to End of Trial Lifespans </vt:lpstr>
      <vt:lpstr>Options for Using EHR Data to Streamline Clinical Trials</vt:lpstr>
      <vt:lpstr>When to Engage Patients with Pragmatic Trials:  Early, often, always from bench to bedside and back</vt:lpstr>
      <vt:lpstr>Quality by Design for Pragmatic Trials</vt:lpstr>
      <vt:lpstr>ADAPTABLE Background</vt:lpstr>
      <vt:lpstr>PCORnet® embodies a “network of networks”  that harnesses the power of partnerships</vt:lpstr>
      <vt:lpstr>PCORNet Research Network – Uniting Data from Patients, Clinicians, Health Systems</vt:lpstr>
      <vt:lpstr>ADAPTABLE Study Design</vt:lpstr>
      <vt:lpstr>ADAPTABLE Clinical Data Research Network (CDRN) Distribution and Enrollment</vt:lpstr>
      <vt:lpstr>ADAPTABLE Lessons Learned –  Identification and Recruitment of Trial Participants Using EHR Data</vt:lpstr>
      <vt:lpstr>ADAPTABLE Inclusion Criteria –  Computable Phenotype</vt:lpstr>
      <vt:lpstr>Electronic-Facilitated Recruitment Approaches  Utilized in ADAPTABLE</vt:lpstr>
      <vt:lpstr>PowerPoint Presentation</vt:lpstr>
      <vt:lpstr>Site Approach and Enrollment Update</vt:lpstr>
      <vt:lpstr>Monthly Enrollment Metrics</vt:lpstr>
      <vt:lpstr> ADAPTABLE Recruitment Methods</vt:lpstr>
      <vt:lpstr>Leveraging EHR Data for Virtual Trial Recruitment</vt:lpstr>
      <vt:lpstr>ADAPTABLE Lessons Learned –  Importance of Patient Engagement with an EHR-Facilitated Trial</vt:lpstr>
      <vt:lpstr>Patient Engagement Case Study: ADAPTABLE</vt:lpstr>
      <vt:lpstr>PowerPoint Presentation</vt:lpstr>
      <vt:lpstr> Attributes of Patient Engagement </vt:lpstr>
      <vt:lpstr>ADAPTABLE Lessons Learned –  Myths and Realities of Longitudinal Trial Follow Up with EHR Data Surveillance</vt:lpstr>
      <vt:lpstr>Myths of Longitudinal Endpoint Ascertainment and Classification with EHR-Facilitated Trials</vt:lpstr>
      <vt:lpstr>Longitudinal Endpoint Ascertainment</vt:lpstr>
      <vt:lpstr>PowerPoint Presentation</vt:lpstr>
      <vt:lpstr>ADAPTABLE Endpoint Reconciliation Process</vt:lpstr>
      <vt:lpstr>Extended Timelines for Trial Closeout Using EHR Data</vt:lpstr>
      <vt:lpstr>Realities of EHR-Facilitated Longitudinal Endpoint Ascertainment and Classification </vt:lpstr>
      <vt:lpstr>ADAPTABLE Lessons Learned –  Supporting Sites/Health Systems to Succeed</vt:lpstr>
      <vt:lpstr>Lessons Learned for Site Selection  for EHR-Facilitated Trials </vt:lpstr>
      <vt:lpstr>Importance of Clinician Engagement for ADAPTABLE</vt:lpstr>
      <vt:lpstr>Site Clinical Trial Teams – Building for the Future</vt:lpstr>
      <vt:lpstr>ADAPTABLE Lessons Learned –  Conclusions</vt:lpstr>
      <vt:lpstr>Pragmatic Trials in Learning Health Systems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pursuit</dc:title>
  <dc:subject>pursuit</dc:subject>
  <dc:creator>Anthony Doll</dc:creator>
  <cp:keywords>pursuit</cp:keywords>
  <dc:description>pursuit</dc:description>
  <cp:lastModifiedBy>Matthew Roe, M.D.</cp:lastModifiedBy>
  <cp:revision>770</cp:revision>
  <cp:lastPrinted>2019-03-05T12:51:08Z</cp:lastPrinted>
  <dcterms:created xsi:type="dcterms:W3CDTF">1996-12-16T13:34:54Z</dcterms:created>
  <dcterms:modified xsi:type="dcterms:W3CDTF">2019-04-08T09:36:10Z</dcterms:modified>
</cp:coreProperties>
</file>